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4" r:id="rId1"/>
  </p:sldMasterIdLst>
  <p:notesMasterIdLst>
    <p:notesMasterId r:id="rId19"/>
  </p:notesMasterIdLst>
  <p:sldIdLst>
    <p:sldId id="256" r:id="rId2"/>
    <p:sldId id="303" r:id="rId3"/>
    <p:sldId id="270" r:id="rId4"/>
    <p:sldId id="311" r:id="rId5"/>
    <p:sldId id="309" r:id="rId6"/>
    <p:sldId id="314" r:id="rId7"/>
    <p:sldId id="306" r:id="rId8"/>
    <p:sldId id="307" r:id="rId9"/>
    <p:sldId id="260" r:id="rId10"/>
    <p:sldId id="259" r:id="rId11"/>
    <p:sldId id="316" r:id="rId12"/>
    <p:sldId id="317" r:id="rId13"/>
    <p:sldId id="313" r:id="rId14"/>
    <p:sldId id="315" r:id="rId15"/>
    <p:sldId id="312" r:id="rId16"/>
    <p:sldId id="310" r:id="rId17"/>
    <p:sldId id="308" r:id="rId1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282E"/>
    <a:srgbClr val="2C0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6" autoAdjust="0"/>
    <p:restoredTop sz="95256" autoAdjust="0"/>
  </p:normalViewPr>
  <p:slideViewPr>
    <p:cSldViewPr snapToGrid="0">
      <p:cViewPr varScale="1">
        <p:scale>
          <a:sx n="68" d="100"/>
          <a:sy n="68" d="100"/>
        </p:scale>
        <p:origin x="1440"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138394-497A-4BF5-9922-1FDF2DB97DB0}" type="datetimeFigureOut">
              <a:rPr lang="zh-CN" altLang="en-US" smtClean="0"/>
              <a:t>2020/11/11</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74AF32-426D-462E-88D7-58E6F8525CE9}" type="slidenum">
              <a:rPr lang="zh-CN" altLang="en-US" smtClean="0"/>
              <a:t>‹#›</a:t>
            </a:fld>
            <a:endParaRPr lang="zh-CN" altLang="en-US"/>
          </a:p>
        </p:txBody>
      </p:sp>
    </p:spTree>
    <p:extLst>
      <p:ext uri="{BB962C8B-B14F-4D97-AF65-F5344CB8AC3E}">
        <p14:creationId xmlns:p14="http://schemas.microsoft.com/office/powerpoint/2010/main" val="358142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对催化剂结构和反应的把控往往难以同步进行</a:t>
            </a:r>
            <a:endParaRPr lang="en-US" altLang="zh-CN" dirty="0"/>
          </a:p>
          <a:p>
            <a:r>
              <a:rPr lang="zh-CN" altLang="en-US" dirty="0"/>
              <a:t>具有完美晶型的材料不一定具有好的催化反应活性，相反的有缺陷的材料才是催化反应活性位，</a:t>
            </a:r>
          </a:p>
        </p:txBody>
      </p:sp>
      <p:sp>
        <p:nvSpPr>
          <p:cNvPr id="4" name="灯片编号占位符 3"/>
          <p:cNvSpPr>
            <a:spLocks noGrp="1"/>
          </p:cNvSpPr>
          <p:nvPr>
            <p:ph type="sldNum" sz="quarter" idx="10"/>
          </p:nvPr>
        </p:nvSpPr>
        <p:spPr/>
        <p:txBody>
          <a:bodyPr/>
          <a:lstStyle/>
          <a:p>
            <a:fld id="{6374AF32-426D-462E-88D7-58E6F8525CE9}" type="slidenum">
              <a:rPr lang="zh-CN" altLang="en-US" smtClean="0"/>
              <a:t>3</a:t>
            </a:fld>
            <a:endParaRPr lang="zh-CN" altLang="en-US"/>
          </a:p>
        </p:txBody>
      </p:sp>
    </p:spTree>
    <p:extLst>
      <p:ext uri="{BB962C8B-B14F-4D97-AF65-F5344CB8AC3E}">
        <p14:creationId xmlns:p14="http://schemas.microsoft.com/office/powerpoint/2010/main" val="3827260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常压</a:t>
            </a:r>
            <a:r>
              <a:rPr lang="en-US" altLang="zh-CN" dirty="0"/>
              <a:t>XPS</a:t>
            </a:r>
            <a:r>
              <a:rPr lang="zh-CN" altLang="en-US" dirty="0"/>
              <a:t>在实际的科研中可以用来检测表面原子在特定气氛下的化学状态改变。这里首先给大家介绍一个大致的物理图象，在材料中，通常形成价带的是外层电子，而内层电子处于原子核附近的分立能级中，当原子的电子密度增加时，受到电子排斥的影响，原子的能级会上升，相应的结合能就会减小；当原子的电子密度减小时，电子的排斥作用会减弱，原子的能级会下降，相应的结合能会增加。因而从结合能的变化，我们就可以判断出原子电子密度的改变方向。</a:t>
            </a:r>
          </a:p>
        </p:txBody>
      </p:sp>
      <p:sp>
        <p:nvSpPr>
          <p:cNvPr id="4" name="灯片编号占位符 3"/>
          <p:cNvSpPr>
            <a:spLocks noGrp="1"/>
          </p:cNvSpPr>
          <p:nvPr>
            <p:ph type="sldNum" sz="quarter" idx="5"/>
          </p:nvPr>
        </p:nvSpPr>
        <p:spPr/>
        <p:txBody>
          <a:bodyPr/>
          <a:lstStyle/>
          <a:p>
            <a:fld id="{05AF587C-5E1A-4CBB-8257-29B4C4968EE0}" type="slidenum">
              <a:rPr lang="zh-CN" altLang="en-US" smtClean="0"/>
              <a:t>4</a:t>
            </a:fld>
            <a:endParaRPr lang="zh-CN" altLang="en-US"/>
          </a:p>
        </p:txBody>
      </p:sp>
    </p:spTree>
    <p:extLst>
      <p:ext uri="{BB962C8B-B14F-4D97-AF65-F5344CB8AC3E}">
        <p14:creationId xmlns:p14="http://schemas.microsoft.com/office/powerpoint/2010/main" val="4105521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374AF32-426D-462E-88D7-58E6F8525CE9}" type="slidenum">
              <a:rPr lang="zh-CN" altLang="en-US" smtClean="0"/>
              <a:t>5</a:t>
            </a:fld>
            <a:endParaRPr lang="zh-CN" altLang="en-US"/>
          </a:p>
        </p:txBody>
      </p:sp>
    </p:spTree>
    <p:extLst>
      <p:ext uri="{BB962C8B-B14F-4D97-AF65-F5344CB8AC3E}">
        <p14:creationId xmlns:p14="http://schemas.microsoft.com/office/powerpoint/2010/main" val="3338518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374AF32-426D-462E-88D7-58E6F8525CE9}" type="slidenum">
              <a:rPr lang="zh-CN" altLang="en-US" smtClean="0"/>
              <a:t>6</a:t>
            </a:fld>
            <a:endParaRPr lang="zh-CN" altLang="en-US"/>
          </a:p>
        </p:txBody>
      </p:sp>
    </p:spTree>
    <p:extLst>
      <p:ext uri="{BB962C8B-B14F-4D97-AF65-F5344CB8AC3E}">
        <p14:creationId xmlns:p14="http://schemas.microsoft.com/office/powerpoint/2010/main" val="1049461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374AF32-426D-462E-88D7-58E6F8525CE9}" type="slidenum">
              <a:rPr lang="zh-CN" altLang="en-US" smtClean="0"/>
              <a:t>7</a:t>
            </a:fld>
            <a:endParaRPr lang="zh-CN" altLang="en-US"/>
          </a:p>
        </p:txBody>
      </p:sp>
    </p:spTree>
    <p:extLst>
      <p:ext uri="{BB962C8B-B14F-4D97-AF65-F5344CB8AC3E}">
        <p14:creationId xmlns:p14="http://schemas.microsoft.com/office/powerpoint/2010/main" val="2651115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374AF32-426D-462E-88D7-58E6F8525CE9}" type="slidenum">
              <a:rPr lang="zh-CN" altLang="en-US" smtClean="0"/>
              <a:t>8</a:t>
            </a:fld>
            <a:endParaRPr lang="zh-CN" altLang="en-US"/>
          </a:p>
        </p:txBody>
      </p:sp>
    </p:spTree>
    <p:extLst>
      <p:ext uri="{BB962C8B-B14F-4D97-AF65-F5344CB8AC3E}">
        <p14:creationId xmlns:p14="http://schemas.microsoft.com/office/powerpoint/2010/main" val="1723933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E8E519E5-E432-43BE-AE58-5F44247F08A8}" type="slidenum">
              <a:rPr lang="zh-CN" altLang="en-US" smtClean="0"/>
              <a:t>9</a:t>
            </a:fld>
            <a:endParaRPr lang="zh-CN" altLang="en-US"/>
          </a:p>
        </p:txBody>
      </p:sp>
    </p:spTree>
    <p:extLst>
      <p:ext uri="{BB962C8B-B14F-4D97-AF65-F5344CB8AC3E}">
        <p14:creationId xmlns:p14="http://schemas.microsoft.com/office/powerpoint/2010/main" val="1362486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a:t>
            </a:r>
            <a:r>
              <a:rPr lang="zh-CN" altLang="en-US" dirty="0"/>
              <a:t>中标记位置为低配位数的</a:t>
            </a:r>
            <a:r>
              <a:rPr lang="en-US" altLang="zh-CN" dirty="0"/>
              <a:t>Pt</a:t>
            </a:r>
            <a:r>
              <a:rPr lang="zh-CN" altLang="en-US" dirty="0"/>
              <a:t>，正电性增强，低配位数，对应</a:t>
            </a:r>
            <a:r>
              <a:rPr lang="en-US" altLang="zh-CN" dirty="0"/>
              <a:t>cluster</a:t>
            </a:r>
          </a:p>
        </p:txBody>
      </p:sp>
      <p:sp>
        <p:nvSpPr>
          <p:cNvPr id="4" name="灯片编号占位符 3"/>
          <p:cNvSpPr>
            <a:spLocks noGrp="1"/>
          </p:cNvSpPr>
          <p:nvPr>
            <p:ph type="sldNum" sz="quarter" idx="5"/>
          </p:nvPr>
        </p:nvSpPr>
        <p:spPr/>
        <p:txBody>
          <a:bodyPr/>
          <a:lstStyle/>
          <a:p>
            <a:fld id="{6374AF32-426D-462E-88D7-58E6F8525CE9}" type="slidenum">
              <a:rPr lang="zh-CN" altLang="en-US" smtClean="0"/>
              <a:t>12</a:t>
            </a:fld>
            <a:endParaRPr lang="zh-CN" altLang="en-US"/>
          </a:p>
        </p:txBody>
      </p:sp>
    </p:spTree>
    <p:extLst>
      <p:ext uri="{BB962C8B-B14F-4D97-AF65-F5344CB8AC3E}">
        <p14:creationId xmlns:p14="http://schemas.microsoft.com/office/powerpoint/2010/main" val="864949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E8E519E5-E432-43BE-AE58-5F44247F08A8}" type="slidenum">
              <a:rPr lang="zh-CN" altLang="en-US" smtClean="0"/>
              <a:t>15</a:t>
            </a:fld>
            <a:endParaRPr lang="zh-CN" altLang="en-US"/>
          </a:p>
        </p:txBody>
      </p:sp>
    </p:spTree>
    <p:extLst>
      <p:ext uri="{BB962C8B-B14F-4D97-AF65-F5344CB8AC3E}">
        <p14:creationId xmlns:p14="http://schemas.microsoft.com/office/powerpoint/2010/main" val="3588768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473145D0-3EF8-4F71-9219-E9DE1BAA736E}" type="datetime1">
              <a:rPr lang="zh-CN" altLang="en-US" smtClean="0"/>
              <a:t>2020/11/11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8229600" y="6411595"/>
            <a:ext cx="1315721" cy="365125"/>
          </a:xfrm>
        </p:spPr>
        <p:txBody>
          <a:bodyPr/>
          <a:lstStyle>
            <a:lvl1pPr>
              <a:defRPr>
                <a:solidFill>
                  <a:schemeClr val="tx1"/>
                </a:solidFill>
              </a:defRPr>
            </a:lvl1pPr>
          </a:lstStyle>
          <a:p>
            <a:fld id="{6BD4A2ED-E8D3-4D51-9DE0-818A08A0F7D8}"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FA8B9DB-DDB9-456F-98F7-A4274FBF8F72}" type="datetime1">
              <a:rPr lang="zh-CN" altLang="en-US" smtClean="0"/>
              <a:t>2020/11/11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a:xfrm>
            <a:off x="8244961" y="6411595"/>
            <a:ext cx="1315721" cy="365125"/>
          </a:xfrm>
        </p:spPr>
        <p:txBody>
          <a:bodyPr/>
          <a:lstStyle/>
          <a:p>
            <a:fld id="{6BD4A2ED-E8D3-4D51-9DE0-818A08A0F7D8}" type="slidenum">
              <a:rPr lang="zh-CN" altLang="en-US" smtClean="0"/>
              <a:t>‹#›</a:t>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1AF00F-851A-4244-904E-8055EDA058FF}" type="datetime1">
              <a:rPr lang="zh-CN" altLang="en-US" smtClean="0"/>
              <a:t>2020/11/11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a:xfrm>
            <a:off x="8192208" y="6411595"/>
            <a:ext cx="1315721" cy="365125"/>
          </a:xfrm>
        </p:spPr>
        <p:txBody>
          <a:bodyPr/>
          <a:lstStyle/>
          <a:p>
            <a:fld id="{6BD4A2ED-E8D3-4D51-9DE0-818A08A0F7D8}" type="slidenum">
              <a:rPr lang="zh-CN" altLang="en-US" smtClean="0"/>
              <a:t>‹#›</a:t>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9631D9C-6276-4F86-B695-BEF371BE9132}" type="datetime1">
              <a:rPr lang="zh-CN" altLang="en-US" smtClean="0"/>
              <a:t>2020/11/11</a:t>
            </a:fld>
            <a:endParaRPr lang="zh-CN" alt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zh-CN" altLang="en-US"/>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6BD4A2ED-E8D3-4D51-9DE0-818A08A0F7D8}" type="slidenum">
              <a:rPr lang="zh-CN" altLang="en-US" smtClean="0"/>
              <a:t>‹#›</a:t>
            </a:fld>
            <a:endParaRPr lang="zh-CN" altLang="en-US"/>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45" r:id="rId1"/>
    <p:sldLayoutId id="2147483846" r:id="rId2"/>
    <p:sldLayoutId id="2147483851" r:id="rId3"/>
  </p:sldLayoutIdLst>
  <p:hf hdr="0" ft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57199" y="228600"/>
            <a:ext cx="8277225" cy="4571999"/>
          </a:xfrm>
        </p:spPr>
        <p:txBody>
          <a:bodyPr/>
          <a:lstStyle/>
          <a:p>
            <a:r>
              <a:rPr lang="en-US" altLang="zh-CN" sz="3000" cap="none" dirty="0"/>
              <a:t>AP-XPS &amp; application in surface science</a:t>
            </a:r>
            <a:endParaRPr lang="zh-CN" altLang="en-US" sz="3000" cap="none" dirty="0"/>
          </a:p>
        </p:txBody>
      </p:sp>
      <p:sp>
        <p:nvSpPr>
          <p:cNvPr id="3" name="副标题 2"/>
          <p:cNvSpPr>
            <a:spLocks noGrp="1"/>
          </p:cNvSpPr>
          <p:nvPr>
            <p:ph type="subTitle" idx="1"/>
          </p:nvPr>
        </p:nvSpPr>
        <p:spPr>
          <a:xfrm>
            <a:off x="457200" y="4981575"/>
            <a:ext cx="6858000" cy="1171574"/>
          </a:xfrm>
        </p:spPr>
        <p:txBody>
          <a:bodyPr>
            <a:normAutofit/>
          </a:bodyPr>
          <a:lstStyle/>
          <a:p>
            <a:r>
              <a:rPr lang="en-US" altLang="zh-CN" sz="1600" dirty="0"/>
              <a:t>2020.11.11</a:t>
            </a:r>
            <a:endParaRPr lang="en-US" altLang="zh-CN" sz="3600" dirty="0"/>
          </a:p>
          <a:p>
            <a:r>
              <a:rPr lang="zh-CN" altLang="en-US" sz="1600" dirty="0"/>
              <a:t>第三组</a:t>
            </a:r>
            <a:endParaRPr lang="en-US" altLang="zh-CN" sz="1600" dirty="0"/>
          </a:p>
          <a:p>
            <a:r>
              <a:rPr lang="zh-CN" altLang="en-US" sz="1600" dirty="0"/>
              <a:t>田枢衡、曹若辰、张欣睿、朱凯煜、吉恬萌、唐靖霖</a:t>
            </a:r>
            <a:endParaRPr lang="en-US" altLang="zh-CN" sz="1600" dirty="0"/>
          </a:p>
        </p:txBody>
      </p:sp>
      <p:sp>
        <p:nvSpPr>
          <p:cNvPr id="4" name="灯片编号占位符 3">
            <a:extLst>
              <a:ext uri="{FF2B5EF4-FFF2-40B4-BE49-F238E27FC236}">
                <a16:creationId xmlns:a16="http://schemas.microsoft.com/office/drawing/2014/main" id="{849A467B-15FB-4811-9E93-4C9BD68D27C2}"/>
              </a:ext>
            </a:extLst>
          </p:cNvPr>
          <p:cNvSpPr>
            <a:spLocks noGrp="1"/>
          </p:cNvSpPr>
          <p:nvPr>
            <p:ph type="sldNum" sz="quarter" idx="12"/>
          </p:nvPr>
        </p:nvSpPr>
        <p:spPr/>
        <p:txBody>
          <a:bodyPr/>
          <a:lstStyle/>
          <a:p>
            <a:fld id="{6BD4A2ED-E8D3-4D51-9DE0-818A08A0F7D8}" type="slidenum">
              <a:rPr lang="zh-CN" altLang="en-US" smtClean="0"/>
              <a:t>1</a:t>
            </a:fld>
            <a:endParaRPr lang="zh-CN" altLang="en-US"/>
          </a:p>
        </p:txBody>
      </p:sp>
    </p:spTree>
    <p:extLst>
      <p:ext uri="{BB962C8B-B14F-4D97-AF65-F5344CB8AC3E}">
        <p14:creationId xmlns:p14="http://schemas.microsoft.com/office/powerpoint/2010/main" val="2925827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91FD3AEF-B37E-4BC6-B1B0-4C2B22F53EDF}"/>
              </a:ext>
            </a:extLst>
          </p:cNvPr>
          <p:cNvGrpSpPr/>
          <p:nvPr/>
        </p:nvGrpSpPr>
        <p:grpSpPr>
          <a:xfrm>
            <a:off x="172267" y="769363"/>
            <a:ext cx="8388000" cy="4165595"/>
            <a:chOff x="172267" y="769363"/>
            <a:chExt cx="8388000" cy="4165595"/>
          </a:xfrm>
        </p:grpSpPr>
        <p:pic>
          <p:nvPicPr>
            <p:cNvPr id="2" name="图片 1"/>
            <p:cNvPicPr>
              <a:picLocks noChangeAspect="1"/>
            </p:cNvPicPr>
            <p:nvPr/>
          </p:nvPicPr>
          <p:blipFill>
            <a:blip r:embed="rId2"/>
            <a:stretch>
              <a:fillRect/>
            </a:stretch>
          </p:blipFill>
          <p:spPr>
            <a:xfrm>
              <a:off x="172267" y="769363"/>
              <a:ext cx="8388000" cy="4165595"/>
            </a:xfrm>
            <a:prstGeom prst="rect">
              <a:avLst/>
            </a:prstGeom>
          </p:spPr>
        </p:pic>
        <p:sp>
          <p:nvSpPr>
            <p:cNvPr id="5" name="矩形 4"/>
            <p:cNvSpPr/>
            <p:nvPr/>
          </p:nvSpPr>
          <p:spPr>
            <a:xfrm>
              <a:off x="4815281" y="954366"/>
              <a:ext cx="1223412" cy="338554"/>
            </a:xfrm>
            <a:prstGeom prst="rect">
              <a:avLst/>
            </a:prstGeom>
          </p:spPr>
          <p:txBody>
            <a:bodyPr wrap="none">
              <a:spAutoFit/>
            </a:bodyPr>
            <a:lstStyle/>
            <a:p>
              <a:r>
                <a:rPr lang="en-US" altLang="zh-CN" sz="1600" b="1" dirty="0">
                  <a:ln w="0"/>
                  <a:solidFill>
                    <a:srgbClr val="FF0000"/>
                  </a:solidFill>
                </a:rPr>
                <a:t>First stage</a:t>
              </a:r>
              <a:endParaRPr lang="zh-CN" altLang="en-US" sz="1600" b="1" dirty="0">
                <a:ln w="0"/>
                <a:solidFill>
                  <a:srgbClr val="FF0000"/>
                </a:solidFill>
              </a:endParaRPr>
            </a:p>
          </p:txBody>
        </p:sp>
        <p:sp>
          <p:nvSpPr>
            <p:cNvPr id="6" name="矩形 5"/>
            <p:cNvSpPr/>
            <p:nvPr/>
          </p:nvSpPr>
          <p:spPr>
            <a:xfrm>
              <a:off x="3078908" y="954366"/>
              <a:ext cx="1516762" cy="338554"/>
            </a:xfrm>
            <a:prstGeom prst="rect">
              <a:avLst/>
            </a:prstGeom>
          </p:spPr>
          <p:txBody>
            <a:bodyPr wrap="none">
              <a:spAutoFit/>
            </a:bodyPr>
            <a:lstStyle/>
            <a:p>
              <a:r>
                <a:rPr lang="en-US" altLang="zh-CN" sz="1600" b="1" dirty="0">
                  <a:ln w="0"/>
                  <a:solidFill>
                    <a:srgbClr val="FF0000"/>
                  </a:solidFill>
                </a:rPr>
                <a:t>Second stage</a:t>
              </a:r>
              <a:endParaRPr lang="zh-CN" altLang="en-US" sz="1600" b="1" dirty="0">
                <a:ln w="0"/>
                <a:solidFill>
                  <a:srgbClr val="FF0000"/>
                </a:solidFill>
              </a:endParaRPr>
            </a:p>
          </p:txBody>
        </p:sp>
      </p:grpSp>
      <p:sp>
        <p:nvSpPr>
          <p:cNvPr id="7" name="灯片编号占位符 6">
            <a:extLst>
              <a:ext uri="{FF2B5EF4-FFF2-40B4-BE49-F238E27FC236}">
                <a16:creationId xmlns:a16="http://schemas.microsoft.com/office/drawing/2014/main" id="{7C47C4F2-A51C-4747-9BF5-3313082AC16C}"/>
              </a:ext>
            </a:extLst>
          </p:cNvPr>
          <p:cNvSpPr>
            <a:spLocks noGrp="1"/>
          </p:cNvSpPr>
          <p:nvPr>
            <p:ph type="sldNum" sz="quarter" idx="12"/>
          </p:nvPr>
        </p:nvSpPr>
        <p:spPr/>
        <p:txBody>
          <a:bodyPr/>
          <a:lstStyle/>
          <a:p>
            <a:fld id="{6BD4A2ED-E8D3-4D51-9DE0-818A08A0F7D8}" type="slidenum">
              <a:rPr lang="zh-CN" altLang="en-US" smtClean="0"/>
              <a:t>10</a:t>
            </a:fld>
            <a:endParaRPr lang="zh-CN" altLang="en-US"/>
          </a:p>
        </p:txBody>
      </p:sp>
      <p:cxnSp>
        <p:nvCxnSpPr>
          <p:cNvPr id="9" name="直接连接符 8">
            <a:extLst>
              <a:ext uri="{FF2B5EF4-FFF2-40B4-BE49-F238E27FC236}">
                <a16:creationId xmlns:a16="http://schemas.microsoft.com/office/drawing/2014/main" id="{011E0C61-7A60-44D3-B3DE-815A68547D4E}"/>
              </a:ext>
            </a:extLst>
          </p:cNvPr>
          <p:cNvCxnSpPr>
            <a:cxnSpLocks/>
          </p:cNvCxnSpPr>
          <p:nvPr/>
        </p:nvCxnSpPr>
        <p:spPr>
          <a:xfrm>
            <a:off x="81863" y="573201"/>
            <a:ext cx="306971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32">
            <a:extLst>
              <a:ext uri="{FF2B5EF4-FFF2-40B4-BE49-F238E27FC236}">
                <a16:creationId xmlns:a16="http://schemas.microsoft.com/office/drawing/2014/main" id="{42B8977D-C0A4-49E0-9045-AB0DA406C909}"/>
              </a:ext>
            </a:extLst>
          </p:cNvPr>
          <p:cNvSpPr txBox="1"/>
          <p:nvPr/>
        </p:nvSpPr>
        <p:spPr>
          <a:xfrm>
            <a:off x="81864" y="102659"/>
            <a:ext cx="3069710" cy="461664"/>
          </a:xfrm>
          <a:prstGeom prst="rect">
            <a:avLst/>
          </a:prstGeom>
          <a:noFill/>
        </p:spPr>
        <p:txBody>
          <a:bodyPr wrap="square" rtlCol="0">
            <a:spAutoFit/>
          </a:bodyPr>
          <a:lstStyle/>
          <a:p>
            <a:r>
              <a:rPr lang="en-US" altLang="zh-CN" sz="2400" b="1" dirty="0"/>
              <a:t>Vacuum system</a:t>
            </a:r>
            <a:endParaRPr lang="zh-CN" altLang="en-US" sz="2400" b="1" dirty="0"/>
          </a:p>
        </p:txBody>
      </p:sp>
      <p:sp>
        <p:nvSpPr>
          <p:cNvPr id="4" name="矩形 3">
            <a:extLst>
              <a:ext uri="{FF2B5EF4-FFF2-40B4-BE49-F238E27FC236}">
                <a16:creationId xmlns:a16="http://schemas.microsoft.com/office/drawing/2014/main" id="{78A7DD19-534A-488D-9666-8A4543E5E065}"/>
              </a:ext>
            </a:extLst>
          </p:cNvPr>
          <p:cNvSpPr/>
          <p:nvPr/>
        </p:nvSpPr>
        <p:spPr>
          <a:xfrm>
            <a:off x="453606" y="5211266"/>
            <a:ext cx="8284128" cy="923330"/>
          </a:xfrm>
          <a:prstGeom prst="rect">
            <a:avLst/>
          </a:prstGeom>
        </p:spPr>
        <p:txBody>
          <a:bodyPr wrap="square">
            <a:spAutoFit/>
          </a:bodyPr>
          <a:lstStyle/>
          <a:p>
            <a:pPr marL="285750" indent="-285750">
              <a:buFont typeface="Arial" panose="020B0604020202020204" pitchFamily="34" charset="0"/>
              <a:buChar char="•"/>
            </a:pPr>
            <a:r>
              <a:rPr lang="en-US" altLang="zh-CN" dirty="0"/>
              <a:t>Differential pumping system </a:t>
            </a:r>
          </a:p>
          <a:p>
            <a:pPr marL="285750" indent="-285750">
              <a:buFont typeface="Arial" panose="020B0604020202020204" pitchFamily="34" charset="0"/>
              <a:buChar char="•"/>
            </a:pPr>
            <a:r>
              <a:rPr lang="en-US" altLang="zh-CN" dirty="0"/>
              <a:t>Bypass</a:t>
            </a:r>
            <a:r>
              <a:rPr lang="zh-CN" altLang="en-US" dirty="0"/>
              <a:t> </a:t>
            </a:r>
            <a:r>
              <a:rPr lang="en-US" altLang="zh-CN" dirty="0"/>
              <a:t>value is connected with UHV, making it easy to control the pressure from 1 mbar</a:t>
            </a:r>
            <a:r>
              <a:rPr lang="zh-CN" altLang="en-US" dirty="0"/>
              <a:t> </a:t>
            </a:r>
            <a:r>
              <a:rPr lang="en-US" altLang="zh-CN" dirty="0"/>
              <a:t>to</a:t>
            </a:r>
            <a:r>
              <a:rPr lang="zh-CN" altLang="en-US" dirty="0"/>
              <a:t> </a:t>
            </a:r>
            <a:r>
              <a:rPr lang="en-US" altLang="zh-CN" dirty="0"/>
              <a:t>5 x 10</a:t>
            </a:r>
            <a:r>
              <a:rPr lang="en-US" altLang="zh-CN" baseline="30000" dirty="0"/>
              <a:t>-7 </a:t>
            </a:r>
            <a:r>
              <a:rPr lang="en-US" altLang="zh-CN" dirty="0"/>
              <a:t>mbar</a:t>
            </a:r>
          </a:p>
        </p:txBody>
      </p:sp>
    </p:spTree>
    <p:extLst>
      <p:ext uri="{BB962C8B-B14F-4D97-AF65-F5344CB8AC3E}">
        <p14:creationId xmlns:p14="http://schemas.microsoft.com/office/powerpoint/2010/main" val="2253198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6">
            <a:extLst>
              <a:ext uri="{FF2B5EF4-FFF2-40B4-BE49-F238E27FC236}">
                <a16:creationId xmlns:a16="http://schemas.microsoft.com/office/drawing/2014/main" id="{7C47C4F2-A51C-4747-9BF5-3313082AC16C}"/>
              </a:ext>
            </a:extLst>
          </p:cNvPr>
          <p:cNvSpPr>
            <a:spLocks noGrp="1"/>
          </p:cNvSpPr>
          <p:nvPr>
            <p:ph type="sldNum" sz="quarter" idx="12"/>
          </p:nvPr>
        </p:nvSpPr>
        <p:spPr/>
        <p:txBody>
          <a:bodyPr/>
          <a:lstStyle/>
          <a:p>
            <a:fld id="{6BD4A2ED-E8D3-4D51-9DE0-818A08A0F7D8}" type="slidenum">
              <a:rPr lang="zh-CN" altLang="en-US" smtClean="0"/>
              <a:t>11</a:t>
            </a:fld>
            <a:endParaRPr lang="zh-CN" altLang="en-US"/>
          </a:p>
        </p:txBody>
      </p:sp>
      <p:cxnSp>
        <p:nvCxnSpPr>
          <p:cNvPr id="9" name="直接连接符 8">
            <a:extLst>
              <a:ext uri="{FF2B5EF4-FFF2-40B4-BE49-F238E27FC236}">
                <a16:creationId xmlns:a16="http://schemas.microsoft.com/office/drawing/2014/main" id="{011E0C61-7A60-44D3-B3DE-815A68547D4E}"/>
              </a:ext>
            </a:extLst>
          </p:cNvPr>
          <p:cNvCxnSpPr>
            <a:cxnSpLocks/>
          </p:cNvCxnSpPr>
          <p:nvPr/>
        </p:nvCxnSpPr>
        <p:spPr>
          <a:xfrm>
            <a:off x="81863" y="573201"/>
            <a:ext cx="356522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32">
            <a:extLst>
              <a:ext uri="{FF2B5EF4-FFF2-40B4-BE49-F238E27FC236}">
                <a16:creationId xmlns:a16="http://schemas.microsoft.com/office/drawing/2014/main" id="{42B8977D-C0A4-49E0-9045-AB0DA406C909}"/>
              </a:ext>
            </a:extLst>
          </p:cNvPr>
          <p:cNvSpPr txBox="1"/>
          <p:nvPr/>
        </p:nvSpPr>
        <p:spPr>
          <a:xfrm>
            <a:off x="81863" y="102659"/>
            <a:ext cx="7193579" cy="461665"/>
          </a:xfrm>
          <a:prstGeom prst="rect">
            <a:avLst/>
          </a:prstGeom>
          <a:noFill/>
        </p:spPr>
        <p:txBody>
          <a:bodyPr wrap="square" rtlCol="0">
            <a:spAutoFit/>
          </a:bodyPr>
          <a:lstStyle/>
          <a:p>
            <a:r>
              <a:rPr lang="en-US" altLang="zh-CN" sz="2400" b="1" dirty="0"/>
              <a:t>Applications</a:t>
            </a:r>
          </a:p>
        </p:txBody>
      </p:sp>
      <p:sp>
        <p:nvSpPr>
          <p:cNvPr id="5" name="矩形 4">
            <a:extLst>
              <a:ext uri="{FF2B5EF4-FFF2-40B4-BE49-F238E27FC236}">
                <a16:creationId xmlns:a16="http://schemas.microsoft.com/office/drawing/2014/main" id="{409BDFFD-8034-47F2-8D1A-112307095C2E}"/>
              </a:ext>
            </a:extLst>
          </p:cNvPr>
          <p:cNvSpPr/>
          <p:nvPr/>
        </p:nvSpPr>
        <p:spPr>
          <a:xfrm>
            <a:off x="410817" y="781332"/>
            <a:ext cx="7455887" cy="369332"/>
          </a:xfrm>
          <a:prstGeom prst="rect">
            <a:avLst/>
          </a:prstGeom>
        </p:spPr>
        <p:txBody>
          <a:bodyPr wrap="none">
            <a:spAutoFit/>
          </a:bodyPr>
          <a:lstStyle/>
          <a:p>
            <a:r>
              <a:rPr lang="en-US" altLang="zh-CN" dirty="0"/>
              <a:t>Reversible surface reconstruction caused by adsorbates</a:t>
            </a:r>
            <a:r>
              <a:rPr lang="zh-CN" altLang="en-US" dirty="0"/>
              <a:t>：</a:t>
            </a:r>
            <a:r>
              <a:rPr lang="en-US" altLang="zh-CN" dirty="0"/>
              <a:t>Pt(557)  CO </a:t>
            </a:r>
            <a:endParaRPr lang="zh-CN" altLang="en-US" dirty="0"/>
          </a:p>
        </p:txBody>
      </p:sp>
      <p:pic>
        <p:nvPicPr>
          <p:cNvPr id="3" name="图片 2">
            <a:extLst>
              <a:ext uri="{FF2B5EF4-FFF2-40B4-BE49-F238E27FC236}">
                <a16:creationId xmlns:a16="http://schemas.microsoft.com/office/drawing/2014/main" id="{76CC5F25-553B-430C-9B1D-C4663C9E75AD}"/>
              </a:ext>
            </a:extLst>
          </p:cNvPr>
          <p:cNvPicPr>
            <a:picLocks noChangeAspect="1"/>
          </p:cNvPicPr>
          <p:nvPr/>
        </p:nvPicPr>
        <p:blipFill rotWithShape="1">
          <a:blip r:embed="rId2">
            <a:extLst>
              <a:ext uri="{28A0092B-C50C-407E-A947-70E740481C1C}">
                <a14:useLocalDpi xmlns:a14="http://schemas.microsoft.com/office/drawing/2010/main" val="0"/>
              </a:ext>
            </a:extLst>
          </a:blip>
          <a:srcRect b="50193"/>
          <a:stretch/>
        </p:blipFill>
        <p:spPr>
          <a:xfrm>
            <a:off x="609598" y="2017025"/>
            <a:ext cx="4852143" cy="1998383"/>
          </a:xfrm>
          <a:prstGeom prst="rect">
            <a:avLst/>
          </a:prstGeom>
        </p:spPr>
      </p:pic>
      <p:pic>
        <p:nvPicPr>
          <p:cNvPr id="6" name="图片 5">
            <a:extLst>
              <a:ext uri="{FF2B5EF4-FFF2-40B4-BE49-F238E27FC236}">
                <a16:creationId xmlns:a16="http://schemas.microsoft.com/office/drawing/2014/main" id="{D7B0F974-65F2-458B-8BAA-E7788A5EFB47}"/>
              </a:ext>
            </a:extLst>
          </p:cNvPr>
          <p:cNvPicPr>
            <a:picLocks noChangeAspect="1"/>
          </p:cNvPicPr>
          <p:nvPr/>
        </p:nvPicPr>
        <p:blipFill rotWithShape="1">
          <a:blip r:embed="rId2">
            <a:extLst>
              <a:ext uri="{28A0092B-C50C-407E-A947-70E740481C1C}">
                <a14:useLocalDpi xmlns:a14="http://schemas.microsoft.com/office/drawing/2010/main" val="0"/>
              </a:ext>
            </a:extLst>
          </a:blip>
          <a:srcRect t="51438" r="49524"/>
          <a:stretch/>
        </p:blipFill>
        <p:spPr>
          <a:xfrm>
            <a:off x="5534086" y="2017025"/>
            <a:ext cx="2511951" cy="1998382"/>
          </a:xfrm>
          <a:prstGeom prst="rect">
            <a:avLst/>
          </a:prstGeom>
        </p:spPr>
      </p:pic>
      <p:pic>
        <p:nvPicPr>
          <p:cNvPr id="11" name="图片 10">
            <a:extLst>
              <a:ext uri="{FF2B5EF4-FFF2-40B4-BE49-F238E27FC236}">
                <a16:creationId xmlns:a16="http://schemas.microsoft.com/office/drawing/2014/main" id="{6DA3D19E-0122-47FF-BF02-C8ABC71B056E}"/>
              </a:ext>
            </a:extLst>
          </p:cNvPr>
          <p:cNvPicPr>
            <a:picLocks noChangeAspect="1"/>
          </p:cNvPicPr>
          <p:nvPr/>
        </p:nvPicPr>
        <p:blipFill rotWithShape="1">
          <a:blip r:embed="rId2">
            <a:extLst>
              <a:ext uri="{28A0092B-C50C-407E-A947-70E740481C1C}">
                <a14:useLocalDpi xmlns:a14="http://schemas.microsoft.com/office/drawing/2010/main" val="0"/>
              </a:ext>
            </a:extLst>
          </a:blip>
          <a:srcRect l="51036" t="51438"/>
          <a:stretch/>
        </p:blipFill>
        <p:spPr>
          <a:xfrm>
            <a:off x="5534086" y="4370639"/>
            <a:ext cx="2436738" cy="1998381"/>
          </a:xfrm>
          <a:prstGeom prst="rect">
            <a:avLst/>
          </a:prstGeom>
        </p:spPr>
      </p:pic>
      <p:sp>
        <p:nvSpPr>
          <p:cNvPr id="12" name="箭头: 右 11">
            <a:extLst>
              <a:ext uri="{FF2B5EF4-FFF2-40B4-BE49-F238E27FC236}">
                <a16:creationId xmlns:a16="http://schemas.microsoft.com/office/drawing/2014/main" id="{39D2745C-777D-4199-9BEB-8E1020504431}"/>
              </a:ext>
            </a:extLst>
          </p:cNvPr>
          <p:cNvSpPr/>
          <p:nvPr/>
        </p:nvSpPr>
        <p:spPr>
          <a:xfrm>
            <a:off x="609598" y="1501819"/>
            <a:ext cx="7361226" cy="163101"/>
          </a:xfrm>
          <a:prstGeom prst="rightArrow">
            <a:avLst/>
          </a:prstGeom>
          <a:solidFill>
            <a:srgbClr val="D1282E"/>
          </a:solidFill>
          <a:ln>
            <a:solidFill>
              <a:srgbClr val="D12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608FA496-0F89-4CC8-9149-027683D16136}"/>
              </a:ext>
            </a:extLst>
          </p:cNvPr>
          <p:cNvSpPr txBox="1"/>
          <p:nvPr/>
        </p:nvSpPr>
        <p:spPr>
          <a:xfrm>
            <a:off x="1840090" y="1239351"/>
            <a:ext cx="4502606" cy="307777"/>
          </a:xfrm>
          <a:prstGeom prst="rect">
            <a:avLst/>
          </a:prstGeom>
          <a:noFill/>
        </p:spPr>
        <p:txBody>
          <a:bodyPr wrap="square" rtlCol="0">
            <a:spAutoFit/>
          </a:bodyPr>
          <a:lstStyle/>
          <a:p>
            <a:pPr algn="ctr"/>
            <a:r>
              <a:rPr lang="en-US" altLang="zh-CN" sz="1400" dirty="0"/>
              <a:t>STM of Pt (557) </a:t>
            </a:r>
            <a:r>
              <a:rPr lang="zh-CN" altLang="en-US" sz="1400" dirty="0"/>
              <a:t>：</a:t>
            </a:r>
            <a:r>
              <a:rPr lang="en-US" altLang="zh-CN" sz="1400" dirty="0"/>
              <a:t> ascending CO pressure </a:t>
            </a:r>
          </a:p>
        </p:txBody>
      </p:sp>
      <p:sp>
        <p:nvSpPr>
          <p:cNvPr id="15" name="文本框 14">
            <a:extLst>
              <a:ext uri="{FF2B5EF4-FFF2-40B4-BE49-F238E27FC236}">
                <a16:creationId xmlns:a16="http://schemas.microsoft.com/office/drawing/2014/main" id="{D2AEB259-690B-44D6-859C-F5559A2201B9}"/>
              </a:ext>
            </a:extLst>
          </p:cNvPr>
          <p:cNvSpPr txBox="1"/>
          <p:nvPr/>
        </p:nvSpPr>
        <p:spPr>
          <a:xfrm>
            <a:off x="962153" y="1706962"/>
            <a:ext cx="1804646" cy="307777"/>
          </a:xfrm>
          <a:prstGeom prst="rect">
            <a:avLst/>
          </a:prstGeom>
          <a:noFill/>
        </p:spPr>
        <p:txBody>
          <a:bodyPr wrap="square" rtlCol="0">
            <a:spAutoFit/>
          </a:bodyPr>
          <a:lstStyle/>
          <a:p>
            <a:pPr algn="ctr"/>
            <a:r>
              <a:rPr lang="en-US" altLang="zh-CN" sz="1400" dirty="0"/>
              <a:t>UHV(10</a:t>
            </a:r>
            <a:r>
              <a:rPr lang="en-US" altLang="zh-CN" sz="1400" baseline="30000" dirty="0"/>
              <a:t>-10 </a:t>
            </a:r>
            <a:r>
              <a:rPr lang="en-US" altLang="zh-CN" sz="1400" dirty="0"/>
              <a:t>Torr)</a:t>
            </a:r>
          </a:p>
        </p:txBody>
      </p:sp>
      <p:sp>
        <p:nvSpPr>
          <p:cNvPr id="16" name="文本框 15">
            <a:extLst>
              <a:ext uri="{FF2B5EF4-FFF2-40B4-BE49-F238E27FC236}">
                <a16:creationId xmlns:a16="http://schemas.microsoft.com/office/drawing/2014/main" id="{08B8FD66-1419-4DD4-BA56-6473A60355FE}"/>
              </a:ext>
            </a:extLst>
          </p:cNvPr>
          <p:cNvSpPr txBox="1"/>
          <p:nvPr/>
        </p:nvSpPr>
        <p:spPr>
          <a:xfrm>
            <a:off x="3384419" y="1706961"/>
            <a:ext cx="1804646" cy="307777"/>
          </a:xfrm>
          <a:prstGeom prst="rect">
            <a:avLst/>
          </a:prstGeom>
          <a:noFill/>
        </p:spPr>
        <p:txBody>
          <a:bodyPr wrap="square" rtlCol="0">
            <a:spAutoFit/>
          </a:bodyPr>
          <a:lstStyle/>
          <a:p>
            <a:pPr algn="ctr"/>
            <a:r>
              <a:rPr lang="en-US" altLang="zh-CN" sz="1400" dirty="0"/>
              <a:t>5×10</a:t>
            </a:r>
            <a:r>
              <a:rPr lang="en-US" altLang="zh-CN" sz="1400" baseline="30000" dirty="0"/>
              <a:t>-8</a:t>
            </a:r>
            <a:r>
              <a:rPr lang="en-US" altLang="zh-CN" sz="1400" dirty="0"/>
              <a:t> Torr</a:t>
            </a:r>
          </a:p>
        </p:txBody>
      </p:sp>
      <p:sp>
        <p:nvSpPr>
          <p:cNvPr id="18" name="矩形 17">
            <a:extLst>
              <a:ext uri="{FF2B5EF4-FFF2-40B4-BE49-F238E27FC236}">
                <a16:creationId xmlns:a16="http://schemas.microsoft.com/office/drawing/2014/main" id="{A6A1B105-E0F7-413B-97A5-B6DE084E8853}"/>
              </a:ext>
            </a:extLst>
          </p:cNvPr>
          <p:cNvSpPr/>
          <p:nvPr/>
        </p:nvSpPr>
        <p:spPr>
          <a:xfrm>
            <a:off x="6311756" y="1706961"/>
            <a:ext cx="956609" cy="307777"/>
          </a:xfrm>
          <a:prstGeom prst="rect">
            <a:avLst/>
          </a:prstGeom>
        </p:spPr>
        <p:txBody>
          <a:bodyPr wrap="none">
            <a:spAutoFit/>
          </a:bodyPr>
          <a:lstStyle/>
          <a:p>
            <a:r>
              <a:rPr lang="en-US" altLang="zh-CN" sz="1400" dirty="0"/>
              <a:t>1 Torr CO</a:t>
            </a:r>
          </a:p>
        </p:txBody>
      </p:sp>
      <p:sp>
        <p:nvSpPr>
          <p:cNvPr id="19" name="文本框 18">
            <a:extLst>
              <a:ext uri="{FF2B5EF4-FFF2-40B4-BE49-F238E27FC236}">
                <a16:creationId xmlns:a16="http://schemas.microsoft.com/office/drawing/2014/main" id="{DAC3057E-2215-4D39-BC9B-C1BD1E8DE66C}"/>
              </a:ext>
            </a:extLst>
          </p:cNvPr>
          <p:cNvSpPr txBox="1"/>
          <p:nvPr/>
        </p:nvSpPr>
        <p:spPr>
          <a:xfrm>
            <a:off x="912277" y="4036489"/>
            <a:ext cx="1804646" cy="307777"/>
          </a:xfrm>
          <a:prstGeom prst="rect">
            <a:avLst/>
          </a:prstGeom>
          <a:noFill/>
        </p:spPr>
        <p:txBody>
          <a:bodyPr wrap="square" rtlCol="0">
            <a:spAutoFit/>
          </a:bodyPr>
          <a:lstStyle/>
          <a:p>
            <a:pPr algn="ctr"/>
            <a:r>
              <a:rPr lang="en-US" altLang="zh-CN" sz="1400" dirty="0"/>
              <a:t>12 Å terrace width</a:t>
            </a:r>
          </a:p>
        </p:txBody>
      </p:sp>
      <p:sp>
        <p:nvSpPr>
          <p:cNvPr id="20" name="文本框 19">
            <a:extLst>
              <a:ext uri="{FF2B5EF4-FFF2-40B4-BE49-F238E27FC236}">
                <a16:creationId xmlns:a16="http://schemas.microsoft.com/office/drawing/2014/main" id="{FCE85EAC-0223-467F-8BC5-317B89438313}"/>
              </a:ext>
            </a:extLst>
          </p:cNvPr>
          <p:cNvSpPr txBox="1"/>
          <p:nvPr/>
        </p:nvSpPr>
        <p:spPr>
          <a:xfrm>
            <a:off x="3384419" y="4033633"/>
            <a:ext cx="1804646" cy="307777"/>
          </a:xfrm>
          <a:prstGeom prst="rect">
            <a:avLst/>
          </a:prstGeom>
          <a:noFill/>
        </p:spPr>
        <p:txBody>
          <a:bodyPr wrap="square" rtlCol="0">
            <a:spAutoFit/>
          </a:bodyPr>
          <a:lstStyle/>
          <a:p>
            <a:pPr algn="ctr"/>
            <a:r>
              <a:rPr lang="en-US" altLang="zh-CN" sz="1400" dirty="0"/>
              <a:t>26 Å terrace width</a:t>
            </a:r>
          </a:p>
        </p:txBody>
      </p:sp>
      <p:sp>
        <p:nvSpPr>
          <p:cNvPr id="21" name="文本框 20">
            <a:extLst>
              <a:ext uri="{FF2B5EF4-FFF2-40B4-BE49-F238E27FC236}">
                <a16:creationId xmlns:a16="http://schemas.microsoft.com/office/drawing/2014/main" id="{2F11D9D2-03CA-4CE3-A5DA-0522C3CCAF2C}"/>
              </a:ext>
            </a:extLst>
          </p:cNvPr>
          <p:cNvSpPr txBox="1"/>
          <p:nvPr/>
        </p:nvSpPr>
        <p:spPr>
          <a:xfrm>
            <a:off x="5914241" y="4017525"/>
            <a:ext cx="1804646" cy="307777"/>
          </a:xfrm>
          <a:prstGeom prst="rect">
            <a:avLst/>
          </a:prstGeom>
          <a:noFill/>
        </p:spPr>
        <p:txBody>
          <a:bodyPr wrap="square" rtlCol="0">
            <a:spAutoFit/>
          </a:bodyPr>
          <a:lstStyle/>
          <a:p>
            <a:pPr algn="ctr"/>
            <a:r>
              <a:rPr lang="en-US" altLang="zh-CN" sz="1400" dirty="0"/>
              <a:t>cluster</a:t>
            </a:r>
          </a:p>
        </p:txBody>
      </p:sp>
      <p:cxnSp>
        <p:nvCxnSpPr>
          <p:cNvPr id="23" name="直接连接符 22">
            <a:extLst>
              <a:ext uri="{FF2B5EF4-FFF2-40B4-BE49-F238E27FC236}">
                <a16:creationId xmlns:a16="http://schemas.microsoft.com/office/drawing/2014/main" id="{A6E92364-AB3D-4D4E-8D6D-EF25827FA567}"/>
              </a:ext>
            </a:extLst>
          </p:cNvPr>
          <p:cNvCxnSpPr/>
          <p:nvPr/>
        </p:nvCxnSpPr>
        <p:spPr>
          <a:xfrm flipV="1">
            <a:off x="5534086" y="4007129"/>
            <a:ext cx="777670" cy="307777"/>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id="{8357D22D-5C18-420E-9CF9-10D1F6AF34D3}"/>
              </a:ext>
            </a:extLst>
          </p:cNvPr>
          <p:cNvCxnSpPr>
            <a:cxnSpLocks/>
          </p:cNvCxnSpPr>
          <p:nvPr/>
        </p:nvCxnSpPr>
        <p:spPr>
          <a:xfrm>
            <a:off x="7116417" y="4007129"/>
            <a:ext cx="854407" cy="291669"/>
          </a:xfrm>
          <a:prstGeom prst="line">
            <a:avLst/>
          </a:prstGeom>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590E74CD-F79D-42C1-B895-4496560CAA13}"/>
              </a:ext>
            </a:extLst>
          </p:cNvPr>
          <p:cNvSpPr/>
          <p:nvPr/>
        </p:nvSpPr>
        <p:spPr>
          <a:xfrm>
            <a:off x="2716923" y="6493869"/>
            <a:ext cx="3700950" cy="307777"/>
          </a:xfrm>
          <a:prstGeom prst="rect">
            <a:avLst/>
          </a:prstGeom>
        </p:spPr>
        <p:txBody>
          <a:bodyPr wrap="none">
            <a:spAutoFit/>
          </a:bodyPr>
          <a:lstStyle/>
          <a:p>
            <a:r>
              <a:rPr lang="en-US" altLang="zh-CN" sz="1400" dirty="0"/>
              <a:t>Feng Tao et al, </a:t>
            </a:r>
            <a:r>
              <a:rPr lang="en-US" altLang="zh-CN" sz="1400" i="1" dirty="0"/>
              <a:t>Science</a:t>
            </a:r>
            <a:r>
              <a:rPr lang="en-US" altLang="zh-CN" sz="1400" dirty="0"/>
              <a:t>, </a:t>
            </a:r>
            <a:r>
              <a:rPr lang="en-US" altLang="zh-CN" sz="1400" b="1" dirty="0"/>
              <a:t>2010</a:t>
            </a:r>
            <a:r>
              <a:rPr lang="en-US" altLang="zh-CN" sz="1400" dirty="0"/>
              <a:t>, 327, 850-853</a:t>
            </a:r>
            <a:endParaRPr lang="zh-CN" altLang="en-US" sz="1400" dirty="0"/>
          </a:p>
        </p:txBody>
      </p:sp>
      <p:pic>
        <p:nvPicPr>
          <p:cNvPr id="29" name="图片 28">
            <a:extLst>
              <a:ext uri="{FF2B5EF4-FFF2-40B4-BE49-F238E27FC236}">
                <a16:creationId xmlns:a16="http://schemas.microsoft.com/office/drawing/2014/main" id="{171A3D7E-A288-4A66-9ABE-FB7CC1D15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373" y="4414267"/>
            <a:ext cx="2786542" cy="1911124"/>
          </a:xfrm>
          <a:prstGeom prst="rect">
            <a:avLst/>
          </a:prstGeom>
        </p:spPr>
      </p:pic>
    </p:spTree>
    <p:extLst>
      <p:ext uri="{BB962C8B-B14F-4D97-AF65-F5344CB8AC3E}">
        <p14:creationId xmlns:p14="http://schemas.microsoft.com/office/powerpoint/2010/main" val="345674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6">
            <a:extLst>
              <a:ext uri="{FF2B5EF4-FFF2-40B4-BE49-F238E27FC236}">
                <a16:creationId xmlns:a16="http://schemas.microsoft.com/office/drawing/2014/main" id="{7C47C4F2-A51C-4747-9BF5-3313082AC16C}"/>
              </a:ext>
            </a:extLst>
          </p:cNvPr>
          <p:cNvSpPr>
            <a:spLocks noGrp="1"/>
          </p:cNvSpPr>
          <p:nvPr>
            <p:ph type="sldNum" sz="quarter" idx="12"/>
          </p:nvPr>
        </p:nvSpPr>
        <p:spPr/>
        <p:txBody>
          <a:bodyPr/>
          <a:lstStyle/>
          <a:p>
            <a:fld id="{6BD4A2ED-E8D3-4D51-9DE0-818A08A0F7D8}" type="slidenum">
              <a:rPr lang="zh-CN" altLang="en-US" smtClean="0"/>
              <a:t>12</a:t>
            </a:fld>
            <a:endParaRPr lang="zh-CN" altLang="en-US"/>
          </a:p>
        </p:txBody>
      </p:sp>
      <p:cxnSp>
        <p:nvCxnSpPr>
          <p:cNvPr id="9" name="直接连接符 8">
            <a:extLst>
              <a:ext uri="{FF2B5EF4-FFF2-40B4-BE49-F238E27FC236}">
                <a16:creationId xmlns:a16="http://schemas.microsoft.com/office/drawing/2014/main" id="{011E0C61-7A60-44D3-B3DE-815A68547D4E}"/>
              </a:ext>
            </a:extLst>
          </p:cNvPr>
          <p:cNvCxnSpPr>
            <a:cxnSpLocks/>
          </p:cNvCxnSpPr>
          <p:nvPr/>
        </p:nvCxnSpPr>
        <p:spPr>
          <a:xfrm>
            <a:off x="81863" y="573201"/>
            <a:ext cx="356522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32">
            <a:extLst>
              <a:ext uri="{FF2B5EF4-FFF2-40B4-BE49-F238E27FC236}">
                <a16:creationId xmlns:a16="http://schemas.microsoft.com/office/drawing/2014/main" id="{42B8977D-C0A4-49E0-9045-AB0DA406C909}"/>
              </a:ext>
            </a:extLst>
          </p:cNvPr>
          <p:cNvSpPr txBox="1"/>
          <p:nvPr/>
        </p:nvSpPr>
        <p:spPr>
          <a:xfrm>
            <a:off x="81863" y="102659"/>
            <a:ext cx="7193579" cy="461665"/>
          </a:xfrm>
          <a:prstGeom prst="rect">
            <a:avLst/>
          </a:prstGeom>
          <a:noFill/>
        </p:spPr>
        <p:txBody>
          <a:bodyPr wrap="square" rtlCol="0">
            <a:spAutoFit/>
          </a:bodyPr>
          <a:lstStyle/>
          <a:p>
            <a:r>
              <a:rPr lang="en-US" altLang="zh-CN" sz="2400" b="1" dirty="0"/>
              <a:t>Applications</a:t>
            </a:r>
          </a:p>
        </p:txBody>
      </p:sp>
      <p:pic>
        <p:nvPicPr>
          <p:cNvPr id="22" name="图片 21">
            <a:extLst>
              <a:ext uri="{FF2B5EF4-FFF2-40B4-BE49-F238E27FC236}">
                <a16:creationId xmlns:a16="http://schemas.microsoft.com/office/drawing/2014/main" id="{65A0183A-3B6D-4E78-AF6F-BA2F0F33D84A}"/>
              </a:ext>
            </a:extLst>
          </p:cNvPr>
          <p:cNvPicPr>
            <a:picLocks noChangeAspect="1"/>
          </p:cNvPicPr>
          <p:nvPr/>
        </p:nvPicPr>
        <p:blipFill>
          <a:blip r:embed="rId3"/>
          <a:stretch>
            <a:fillRect/>
          </a:stretch>
        </p:blipFill>
        <p:spPr>
          <a:xfrm>
            <a:off x="203488" y="1334779"/>
            <a:ext cx="5724439" cy="3738264"/>
          </a:xfrm>
          <a:prstGeom prst="rect">
            <a:avLst/>
          </a:prstGeom>
        </p:spPr>
      </p:pic>
      <p:pic>
        <p:nvPicPr>
          <p:cNvPr id="2" name="图片 1">
            <a:extLst>
              <a:ext uri="{FF2B5EF4-FFF2-40B4-BE49-F238E27FC236}">
                <a16:creationId xmlns:a16="http://schemas.microsoft.com/office/drawing/2014/main" id="{04CC81E8-C7D0-40B8-8BDD-E0134CA38136}"/>
              </a:ext>
            </a:extLst>
          </p:cNvPr>
          <p:cNvPicPr>
            <a:picLocks noChangeAspect="1"/>
          </p:cNvPicPr>
          <p:nvPr/>
        </p:nvPicPr>
        <p:blipFill>
          <a:blip r:embed="rId4"/>
          <a:stretch>
            <a:fillRect/>
          </a:stretch>
        </p:blipFill>
        <p:spPr>
          <a:xfrm>
            <a:off x="5840759" y="2387839"/>
            <a:ext cx="3070274" cy="2532185"/>
          </a:xfrm>
          <a:prstGeom prst="rect">
            <a:avLst/>
          </a:prstGeom>
        </p:spPr>
      </p:pic>
      <p:sp>
        <p:nvSpPr>
          <p:cNvPr id="4" name="文本框 3">
            <a:extLst>
              <a:ext uri="{FF2B5EF4-FFF2-40B4-BE49-F238E27FC236}">
                <a16:creationId xmlns:a16="http://schemas.microsoft.com/office/drawing/2014/main" id="{983425BB-C3AC-4A70-83E5-BDA49B665810}"/>
              </a:ext>
            </a:extLst>
          </p:cNvPr>
          <p:cNvSpPr txBox="1"/>
          <p:nvPr/>
        </p:nvSpPr>
        <p:spPr>
          <a:xfrm>
            <a:off x="1561513" y="1075267"/>
            <a:ext cx="998807" cy="338554"/>
          </a:xfrm>
          <a:prstGeom prst="rect">
            <a:avLst/>
          </a:prstGeom>
          <a:noFill/>
        </p:spPr>
        <p:txBody>
          <a:bodyPr wrap="square" rtlCol="0">
            <a:spAutoFit/>
          </a:bodyPr>
          <a:lstStyle/>
          <a:p>
            <a:r>
              <a:rPr lang="en-US" altLang="zh-CN" sz="1600" dirty="0"/>
              <a:t>low CN</a:t>
            </a:r>
            <a:endParaRPr lang="zh-CN" altLang="en-US" sz="1600" dirty="0"/>
          </a:p>
        </p:txBody>
      </p:sp>
      <p:sp>
        <p:nvSpPr>
          <p:cNvPr id="25" name="文本框 24">
            <a:extLst>
              <a:ext uri="{FF2B5EF4-FFF2-40B4-BE49-F238E27FC236}">
                <a16:creationId xmlns:a16="http://schemas.microsoft.com/office/drawing/2014/main" id="{8AFA2281-C2A1-47CF-9CA9-D0085ADBB0DE}"/>
              </a:ext>
            </a:extLst>
          </p:cNvPr>
          <p:cNvSpPr txBox="1"/>
          <p:nvPr/>
        </p:nvSpPr>
        <p:spPr>
          <a:xfrm>
            <a:off x="3899531" y="1058643"/>
            <a:ext cx="510363" cy="369332"/>
          </a:xfrm>
          <a:prstGeom prst="rect">
            <a:avLst/>
          </a:prstGeom>
          <a:noFill/>
        </p:spPr>
        <p:txBody>
          <a:bodyPr wrap="square" rtlCol="0">
            <a:spAutoFit/>
          </a:bodyPr>
          <a:lstStyle/>
          <a:p>
            <a:r>
              <a:rPr lang="en-US" altLang="zh-CN" dirty="0"/>
              <a:t>top</a:t>
            </a:r>
            <a:endParaRPr lang="zh-CN" altLang="en-US" dirty="0"/>
          </a:p>
        </p:txBody>
      </p:sp>
      <p:sp>
        <p:nvSpPr>
          <p:cNvPr id="26" name="文本框 25">
            <a:extLst>
              <a:ext uri="{FF2B5EF4-FFF2-40B4-BE49-F238E27FC236}">
                <a16:creationId xmlns:a16="http://schemas.microsoft.com/office/drawing/2014/main" id="{688D3A86-2193-4170-8C0D-E27B5CCB5877}"/>
              </a:ext>
            </a:extLst>
          </p:cNvPr>
          <p:cNvSpPr txBox="1"/>
          <p:nvPr/>
        </p:nvSpPr>
        <p:spPr>
          <a:xfrm>
            <a:off x="4501660" y="1068179"/>
            <a:ext cx="876910" cy="369332"/>
          </a:xfrm>
          <a:prstGeom prst="rect">
            <a:avLst/>
          </a:prstGeom>
          <a:noFill/>
        </p:spPr>
        <p:txBody>
          <a:bodyPr wrap="square" rtlCol="0">
            <a:spAutoFit/>
          </a:bodyPr>
          <a:lstStyle/>
          <a:p>
            <a:r>
              <a:rPr lang="en-US" altLang="zh-CN" dirty="0"/>
              <a:t>bridge</a:t>
            </a:r>
            <a:endParaRPr lang="zh-CN" altLang="en-US" dirty="0"/>
          </a:p>
        </p:txBody>
      </p:sp>
      <p:sp>
        <p:nvSpPr>
          <p:cNvPr id="49" name="椭圆 48">
            <a:extLst>
              <a:ext uri="{FF2B5EF4-FFF2-40B4-BE49-F238E27FC236}">
                <a16:creationId xmlns:a16="http://schemas.microsoft.com/office/drawing/2014/main" id="{48DDC09E-4A9B-4145-BECF-2EA23E36F457}"/>
              </a:ext>
            </a:extLst>
          </p:cNvPr>
          <p:cNvSpPr/>
          <p:nvPr/>
        </p:nvSpPr>
        <p:spPr>
          <a:xfrm>
            <a:off x="5899895" y="1396950"/>
            <a:ext cx="333780" cy="323165"/>
          </a:xfrm>
          <a:prstGeom prst="ellipse">
            <a:avLst/>
          </a:prstGeom>
          <a:effectLst>
            <a:outerShdw blurRad="76200" dir="13500000" sy="23000" kx="1200000" algn="br" rotWithShape="0">
              <a:prstClr val="black">
                <a:alpha val="20000"/>
              </a:prstClr>
            </a:outerShdw>
          </a:effectLst>
          <a:scene3d>
            <a:camera prst="orthographicFront"/>
            <a:lightRig rig="threePt" dir="t"/>
          </a:scene3d>
          <a:sp3d>
            <a:bevelT w="2159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0" name="椭圆 49">
            <a:extLst>
              <a:ext uri="{FF2B5EF4-FFF2-40B4-BE49-F238E27FC236}">
                <a16:creationId xmlns:a16="http://schemas.microsoft.com/office/drawing/2014/main" id="{B74DB7B3-89F3-4728-A356-E0ADD6E67E58}"/>
              </a:ext>
            </a:extLst>
          </p:cNvPr>
          <p:cNvSpPr/>
          <p:nvPr/>
        </p:nvSpPr>
        <p:spPr>
          <a:xfrm>
            <a:off x="6249475" y="1405515"/>
            <a:ext cx="333780" cy="322981"/>
          </a:xfrm>
          <a:prstGeom prst="ellipse">
            <a:avLst/>
          </a:prstGeom>
          <a:effectLst>
            <a:outerShdw blurRad="76200" dir="13500000" sy="23000" kx="1200000" algn="br" rotWithShape="0">
              <a:prstClr val="black">
                <a:alpha val="20000"/>
              </a:prstClr>
            </a:outerShdw>
          </a:effectLst>
          <a:scene3d>
            <a:camera prst="orthographicFront"/>
            <a:lightRig rig="threePt" dir="t"/>
          </a:scene3d>
          <a:sp3d>
            <a:bevelT w="2159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1" name="椭圆 50">
            <a:extLst>
              <a:ext uri="{FF2B5EF4-FFF2-40B4-BE49-F238E27FC236}">
                <a16:creationId xmlns:a16="http://schemas.microsoft.com/office/drawing/2014/main" id="{809DEEA8-1888-4A99-BE50-D7D2E0672035}"/>
              </a:ext>
            </a:extLst>
          </p:cNvPr>
          <p:cNvSpPr/>
          <p:nvPr/>
        </p:nvSpPr>
        <p:spPr>
          <a:xfrm>
            <a:off x="6075913" y="1097203"/>
            <a:ext cx="333780" cy="322981"/>
          </a:xfrm>
          <a:prstGeom prst="ellipse">
            <a:avLst/>
          </a:prstGeom>
          <a:effectLst>
            <a:outerShdw blurRad="76200" dir="13500000" sy="23000" kx="1200000" algn="br" rotWithShape="0">
              <a:prstClr val="black">
                <a:alpha val="20000"/>
              </a:prstClr>
            </a:outerShdw>
          </a:effectLst>
          <a:scene3d>
            <a:camera prst="orthographicFront"/>
            <a:lightRig rig="threePt" dir="t"/>
          </a:scene3d>
          <a:sp3d>
            <a:bevelT w="2159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2" name="椭圆 51">
            <a:extLst>
              <a:ext uri="{FF2B5EF4-FFF2-40B4-BE49-F238E27FC236}">
                <a16:creationId xmlns:a16="http://schemas.microsoft.com/office/drawing/2014/main" id="{2EE040D3-6E87-478F-A5D1-F32AF82CF7F7}"/>
              </a:ext>
            </a:extLst>
          </p:cNvPr>
          <p:cNvSpPr/>
          <p:nvPr/>
        </p:nvSpPr>
        <p:spPr>
          <a:xfrm>
            <a:off x="6912465" y="1373549"/>
            <a:ext cx="338924" cy="321770"/>
          </a:xfrm>
          <a:prstGeom prst="ellipse">
            <a:avLst/>
          </a:prstGeom>
          <a:effectLst>
            <a:outerShdw blurRad="76200" dir="13500000" sy="23000" kx="1200000" algn="br" rotWithShape="0">
              <a:prstClr val="black">
                <a:alpha val="20000"/>
              </a:prstClr>
            </a:outerShdw>
          </a:effectLst>
          <a:scene3d>
            <a:camera prst="orthographicFront"/>
            <a:lightRig rig="threePt" dir="t"/>
          </a:scene3d>
          <a:sp3d>
            <a:bevelT w="2159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3" name="椭圆 52">
            <a:extLst>
              <a:ext uri="{FF2B5EF4-FFF2-40B4-BE49-F238E27FC236}">
                <a16:creationId xmlns:a16="http://schemas.microsoft.com/office/drawing/2014/main" id="{5BD93538-ECF0-4B8C-BFCE-E5B3C48C1230}"/>
              </a:ext>
            </a:extLst>
          </p:cNvPr>
          <p:cNvSpPr/>
          <p:nvPr/>
        </p:nvSpPr>
        <p:spPr>
          <a:xfrm>
            <a:off x="6387509" y="1085991"/>
            <a:ext cx="331430" cy="322981"/>
          </a:xfrm>
          <a:prstGeom prst="ellipse">
            <a:avLst/>
          </a:prstGeom>
          <a:effectLst>
            <a:outerShdw blurRad="76200" dir="13500000" sy="23000" kx="1200000" algn="br" rotWithShape="0">
              <a:prstClr val="black">
                <a:alpha val="20000"/>
              </a:prstClr>
            </a:outerShdw>
          </a:effectLst>
          <a:scene3d>
            <a:camera prst="orthographicFront"/>
            <a:lightRig rig="threePt" dir="t"/>
          </a:scene3d>
          <a:sp3d>
            <a:bevelT w="2159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4" name="椭圆 53">
            <a:extLst>
              <a:ext uri="{FF2B5EF4-FFF2-40B4-BE49-F238E27FC236}">
                <a16:creationId xmlns:a16="http://schemas.microsoft.com/office/drawing/2014/main" id="{EFBDDD30-158A-41F7-B3B5-9CC530DD2EEB}"/>
              </a:ext>
            </a:extLst>
          </p:cNvPr>
          <p:cNvSpPr/>
          <p:nvPr/>
        </p:nvSpPr>
        <p:spPr>
          <a:xfrm>
            <a:off x="6730908" y="1073771"/>
            <a:ext cx="326225" cy="322981"/>
          </a:xfrm>
          <a:prstGeom prst="ellipse">
            <a:avLst/>
          </a:prstGeom>
          <a:effectLst>
            <a:outerShdw blurRad="76200" dir="13500000" sy="23000" kx="1200000" algn="br" rotWithShape="0">
              <a:prstClr val="black">
                <a:alpha val="20000"/>
              </a:prstClr>
            </a:outerShdw>
          </a:effectLst>
          <a:scene3d>
            <a:camera prst="orthographicFront"/>
            <a:lightRig rig="threePt" dir="t"/>
          </a:scene3d>
          <a:sp3d>
            <a:bevelT w="2159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5" name="椭圆 54">
            <a:extLst>
              <a:ext uri="{FF2B5EF4-FFF2-40B4-BE49-F238E27FC236}">
                <a16:creationId xmlns:a16="http://schemas.microsoft.com/office/drawing/2014/main" id="{DFC120A0-76CB-4F2E-AC67-68FF1098C5FD}"/>
              </a:ext>
            </a:extLst>
          </p:cNvPr>
          <p:cNvSpPr/>
          <p:nvPr/>
        </p:nvSpPr>
        <p:spPr>
          <a:xfrm>
            <a:off x="6576348" y="1396974"/>
            <a:ext cx="338924" cy="321770"/>
          </a:xfrm>
          <a:prstGeom prst="ellipse">
            <a:avLst/>
          </a:prstGeom>
          <a:effectLst>
            <a:outerShdw blurRad="76200" dir="13500000" sy="23000" kx="1200000" algn="br" rotWithShape="0">
              <a:prstClr val="black">
                <a:alpha val="20000"/>
              </a:prstClr>
            </a:outerShdw>
          </a:effectLst>
          <a:scene3d>
            <a:camera prst="orthographicFront"/>
            <a:lightRig rig="threePt" dir="t"/>
          </a:scene3d>
          <a:sp3d>
            <a:bevelT w="2159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6" name="椭圆 55">
            <a:extLst>
              <a:ext uri="{FF2B5EF4-FFF2-40B4-BE49-F238E27FC236}">
                <a16:creationId xmlns:a16="http://schemas.microsoft.com/office/drawing/2014/main" id="{3BB406EE-034E-4020-ACD7-43A67561E7C0}"/>
              </a:ext>
            </a:extLst>
          </p:cNvPr>
          <p:cNvSpPr/>
          <p:nvPr/>
        </p:nvSpPr>
        <p:spPr>
          <a:xfrm>
            <a:off x="8557084" y="1300584"/>
            <a:ext cx="353949" cy="325678"/>
          </a:xfrm>
          <a:prstGeom prst="ellipse">
            <a:avLst/>
          </a:prstGeom>
          <a:effectLst>
            <a:outerShdw blurRad="76200" dir="13500000" sy="23000" kx="1200000" algn="br" rotWithShape="0">
              <a:prstClr val="black">
                <a:alpha val="20000"/>
              </a:prstClr>
            </a:outerShdw>
          </a:effectLst>
          <a:scene3d>
            <a:camera prst="orthographicFront"/>
            <a:lightRig rig="threePt" dir="t"/>
          </a:scene3d>
          <a:sp3d>
            <a:bevelT w="2159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7" name="椭圆 56">
            <a:extLst>
              <a:ext uri="{FF2B5EF4-FFF2-40B4-BE49-F238E27FC236}">
                <a16:creationId xmlns:a16="http://schemas.microsoft.com/office/drawing/2014/main" id="{A32DDF9F-59CF-4377-9A07-5122EE28EEB5}"/>
              </a:ext>
            </a:extLst>
          </p:cNvPr>
          <p:cNvSpPr/>
          <p:nvPr/>
        </p:nvSpPr>
        <p:spPr>
          <a:xfrm>
            <a:off x="7474587" y="1312759"/>
            <a:ext cx="353949" cy="325678"/>
          </a:xfrm>
          <a:prstGeom prst="ellipse">
            <a:avLst/>
          </a:prstGeom>
          <a:effectLst>
            <a:outerShdw blurRad="76200" dir="13500000" sy="23000" kx="1200000" algn="br" rotWithShape="0">
              <a:prstClr val="black">
                <a:alpha val="20000"/>
              </a:prstClr>
            </a:outerShdw>
          </a:effectLst>
          <a:scene3d>
            <a:camera prst="orthographicFront"/>
            <a:lightRig rig="threePt" dir="t"/>
          </a:scene3d>
          <a:sp3d>
            <a:bevelT w="2159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8" name="椭圆 57">
            <a:extLst>
              <a:ext uri="{FF2B5EF4-FFF2-40B4-BE49-F238E27FC236}">
                <a16:creationId xmlns:a16="http://schemas.microsoft.com/office/drawing/2014/main" id="{4C929F66-05DD-4D4B-88D7-CF43F805AD3C}"/>
              </a:ext>
            </a:extLst>
          </p:cNvPr>
          <p:cNvSpPr/>
          <p:nvPr/>
        </p:nvSpPr>
        <p:spPr>
          <a:xfrm>
            <a:off x="7828536" y="1313419"/>
            <a:ext cx="353949" cy="325678"/>
          </a:xfrm>
          <a:prstGeom prst="ellipse">
            <a:avLst/>
          </a:prstGeom>
          <a:effectLst>
            <a:outerShdw blurRad="76200" dir="13500000" sy="23000" kx="1200000" algn="br" rotWithShape="0">
              <a:prstClr val="black">
                <a:alpha val="20000"/>
              </a:prstClr>
            </a:outerShdw>
          </a:effectLst>
          <a:scene3d>
            <a:camera prst="orthographicFront"/>
            <a:lightRig rig="threePt" dir="t"/>
          </a:scene3d>
          <a:sp3d>
            <a:bevelT w="2159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9" name="椭圆 58">
            <a:extLst>
              <a:ext uri="{FF2B5EF4-FFF2-40B4-BE49-F238E27FC236}">
                <a16:creationId xmlns:a16="http://schemas.microsoft.com/office/drawing/2014/main" id="{9654B205-6827-47A9-A4BD-D1655E0EF9B8}"/>
              </a:ext>
            </a:extLst>
          </p:cNvPr>
          <p:cNvSpPr/>
          <p:nvPr/>
        </p:nvSpPr>
        <p:spPr>
          <a:xfrm>
            <a:off x="8182485" y="1310565"/>
            <a:ext cx="353949" cy="325678"/>
          </a:xfrm>
          <a:prstGeom prst="ellipse">
            <a:avLst/>
          </a:prstGeom>
          <a:effectLst>
            <a:outerShdw blurRad="76200" dir="13500000" sy="23000" kx="1200000" algn="br" rotWithShape="0">
              <a:prstClr val="black">
                <a:alpha val="20000"/>
              </a:prstClr>
            </a:outerShdw>
          </a:effectLst>
          <a:scene3d>
            <a:camera prst="orthographicFront"/>
            <a:lightRig rig="threePt" dir="t"/>
          </a:scene3d>
          <a:sp3d>
            <a:bevelT w="2159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0" name="椭圆 59">
            <a:extLst>
              <a:ext uri="{FF2B5EF4-FFF2-40B4-BE49-F238E27FC236}">
                <a16:creationId xmlns:a16="http://schemas.microsoft.com/office/drawing/2014/main" id="{FC367383-D603-4514-8A99-D692C78C10D7}"/>
              </a:ext>
            </a:extLst>
          </p:cNvPr>
          <p:cNvSpPr/>
          <p:nvPr/>
        </p:nvSpPr>
        <p:spPr>
          <a:xfrm>
            <a:off x="7661886" y="788824"/>
            <a:ext cx="353949" cy="325678"/>
          </a:xfrm>
          <a:prstGeom prst="ellipse">
            <a:avLst/>
          </a:prstGeom>
          <a:solidFill>
            <a:srgbClr val="FF0000"/>
          </a:solidFill>
          <a:effectLst>
            <a:outerShdw blurRad="76200" dir="13500000" sy="23000" kx="1200000" algn="br" rotWithShape="0">
              <a:prstClr val="black">
                <a:alpha val="20000"/>
              </a:prstClr>
            </a:outerShdw>
          </a:effectLst>
          <a:scene3d>
            <a:camera prst="orthographicFront"/>
            <a:lightRig rig="threePt" dir="t"/>
          </a:scene3d>
          <a:sp3d>
            <a:bevelT w="2159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1" name="椭圆 60">
            <a:extLst>
              <a:ext uri="{FF2B5EF4-FFF2-40B4-BE49-F238E27FC236}">
                <a16:creationId xmlns:a16="http://schemas.microsoft.com/office/drawing/2014/main" id="{F6630507-9F83-456F-BFE1-681E5F1ABC90}"/>
              </a:ext>
            </a:extLst>
          </p:cNvPr>
          <p:cNvSpPr/>
          <p:nvPr/>
        </p:nvSpPr>
        <p:spPr>
          <a:xfrm>
            <a:off x="7702243" y="1097618"/>
            <a:ext cx="273237" cy="251413"/>
          </a:xfrm>
          <a:prstGeom prst="ellipse">
            <a:avLst/>
          </a:prstGeom>
          <a:solidFill>
            <a:schemeClr val="tx1"/>
          </a:solidFill>
          <a:effectLst>
            <a:outerShdw blurRad="76200" dir="13500000" sy="23000" kx="1200000" algn="br" rotWithShape="0">
              <a:prstClr val="black">
                <a:alpha val="20000"/>
              </a:prstClr>
            </a:outerShdw>
          </a:effectLst>
          <a:scene3d>
            <a:camera prst="orthographicFront"/>
            <a:lightRig rig="threePt" dir="t"/>
          </a:scene3d>
          <a:sp3d>
            <a:bevelT w="2159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2" name="椭圆 61">
            <a:extLst>
              <a:ext uri="{FF2B5EF4-FFF2-40B4-BE49-F238E27FC236}">
                <a16:creationId xmlns:a16="http://schemas.microsoft.com/office/drawing/2014/main" id="{51E7C3A3-FA14-4031-9FBC-2A1C9F16DEEE}"/>
              </a:ext>
            </a:extLst>
          </p:cNvPr>
          <p:cNvSpPr/>
          <p:nvPr/>
        </p:nvSpPr>
        <p:spPr>
          <a:xfrm>
            <a:off x="8354117" y="779375"/>
            <a:ext cx="353949" cy="325678"/>
          </a:xfrm>
          <a:prstGeom prst="ellipse">
            <a:avLst/>
          </a:prstGeom>
          <a:solidFill>
            <a:srgbClr val="FF0000"/>
          </a:solidFill>
          <a:effectLst>
            <a:outerShdw blurRad="76200" dir="13500000" sy="23000" kx="1200000" algn="br" rotWithShape="0">
              <a:prstClr val="black">
                <a:alpha val="20000"/>
              </a:prstClr>
            </a:outerShdw>
          </a:effectLst>
          <a:scene3d>
            <a:camera prst="orthographicFront"/>
            <a:lightRig rig="threePt" dir="t"/>
          </a:scene3d>
          <a:sp3d>
            <a:bevelT w="2159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3" name="椭圆 62">
            <a:extLst>
              <a:ext uri="{FF2B5EF4-FFF2-40B4-BE49-F238E27FC236}">
                <a16:creationId xmlns:a16="http://schemas.microsoft.com/office/drawing/2014/main" id="{5AED812D-FD80-4D72-9857-1005CB0A7C5C}"/>
              </a:ext>
            </a:extLst>
          </p:cNvPr>
          <p:cNvSpPr/>
          <p:nvPr/>
        </p:nvSpPr>
        <p:spPr>
          <a:xfrm>
            <a:off x="8394474" y="1088169"/>
            <a:ext cx="273237" cy="251413"/>
          </a:xfrm>
          <a:prstGeom prst="ellipse">
            <a:avLst/>
          </a:prstGeom>
          <a:solidFill>
            <a:schemeClr val="tx1"/>
          </a:solidFill>
          <a:effectLst>
            <a:outerShdw blurRad="76200" dir="13500000" sy="23000" kx="1200000" algn="br" rotWithShape="0">
              <a:prstClr val="black">
                <a:alpha val="20000"/>
              </a:prstClr>
            </a:outerShdw>
          </a:effectLst>
          <a:scene3d>
            <a:camera prst="orthographicFront"/>
            <a:lightRig rig="threePt" dir="t"/>
          </a:scene3d>
          <a:sp3d>
            <a:bevelT w="2159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4" name="椭圆 63">
            <a:extLst>
              <a:ext uri="{FF2B5EF4-FFF2-40B4-BE49-F238E27FC236}">
                <a16:creationId xmlns:a16="http://schemas.microsoft.com/office/drawing/2014/main" id="{D9CA860F-BB45-4A8A-A6F1-A59B044E9405}"/>
              </a:ext>
            </a:extLst>
          </p:cNvPr>
          <p:cNvSpPr/>
          <p:nvPr/>
        </p:nvSpPr>
        <p:spPr>
          <a:xfrm>
            <a:off x="5699053" y="675505"/>
            <a:ext cx="353949" cy="325678"/>
          </a:xfrm>
          <a:prstGeom prst="ellipse">
            <a:avLst/>
          </a:prstGeom>
          <a:solidFill>
            <a:srgbClr val="FF0000"/>
          </a:solidFill>
          <a:effectLst>
            <a:outerShdw blurRad="76200" dir="13500000" sy="23000" kx="1200000" algn="br" rotWithShape="0">
              <a:prstClr val="black">
                <a:alpha val="20000"/>
              </a:prstClr>
            </a:outerShdw>
          </a:effectLst>
          <a:scene3d>
            <a:camera prst="orthographicFront"/>
            <a:lightRig rig="threePt" dir="t"/>
          </a:scene3d>
          <a:sp3d>
            <a:bevelT w="2159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5" name="椭圆 64">
            <a:extLst>
              <a:ext uri="{FF2B5EF4-FFF2-40B4-BE49-F238E27FC236}">
                <a16:creationId xmlns:a16="http://schemas.microsoft.com/office/drawing/2014/main" id="{0256ADE1-6D92-4E53-84CF-1E087B373600}"/>
              </a:ext>
            </a:extLst>
          </p:cNvPr>
          <p:cNvSpPr/>
          <p:nvPr/>
        </p:nvSpPr>
        <p:spPr>
          <a:xfrm>
            <a:off x="5940997" y="900798"/>
            <a:ext cx="273237" cy="251413"/>
          </a:xfrm>
          <a:prstGeom prst="ellipse">
            <a:avLst/>
          </a:prstGeom>
          <a:solidFill>
            <a:schemeClr val="tx1"/>
          </a:solidFill>
          <a:effectLst>
            <a:outerShdw blurRad="76200" dir="13500000" sy="23000" kx="1200000" algn="br" rotWithShape="0">
              <a:prstClr val="black">
                <a:alpha val="20000"/>
              </a:prstClr>
            </a:outerShdw>
          </a:effectLst>
          <a:scene3d>
            <a:camera prst="orthographicFront"/>
            <a:lightRig rig="threePt" dir="t"/>
          </a:scene3d>
          <a:sp3d>
            <a:bevelT w="2159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6" name="椭圆 65">
            <a:extLst>
              <a:ext uri="{FF2B5EF4-FFF2-40B4-BE49-F238E27FC236}">
                <a16:creationId xmlns:a16="http://schemas.microsoft.com/office/drawing/2014/main" id="{BA74C6F3-3D8D-44CE-975C-1FC172158748}"/>
              </a:ext>
            </a:extLst>
          </p:cNvPr>
          <p:cNvSpPr/>
          <p:nvPr/>
        </p:nvSpPr>
        <p:spPr>
          <a:xfrm rot="2404901">
            <a:off x="6975747" y="578134"/>
            <a:ext cx="353949" cy="325678"/>
          </a:xfrm>
          <a:prstGeom prst="ellipse">
            <a:avLst/>
          </a:prstGeom>
          <a:solidFill>
            <a:srgbClr val="FF0000"/>
          </a:solidFill>
          <a:effectLst>
            <a:outerShdw blurRad="76200" dir="13500000" sy="23000" kx="1200000" algn="br" rotWithShape="0">
              <a:prstClr val="black">
                <a:alpha val="20000"/>
              </a:prstClr>
            </a:outerShdw>
          </a:effectLst>
          <a:scene3d>
            <a:camera prst="orthographicFront"/>
            <a:lightRig rig="threePt" dir="t"/>
          </a:scene3d>
          <a:sp3d>
            <a:bevelT w="2159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7" name="椭圆 66">
            <a:extLst>
              <a:ext uri="{FF2B5EF4-FFF2-40B4-BE49-F238E27FC236}">
                <a16:creationId xmlns:a16="http://schemas.microsoft.com/office/drawing/2014/main" id="{48BE41B0-F8BB-4DFA-95CA-9F2AD54775F9}"/>
              </a:ext>
            </a:extLst>
          </p:cNvPr>
          <p:cNvSpPr/>
          <p:nvPr/>
        </p:nvSpPr>
        <p:spPr>
          <a:xfrm rot="2404901">
            <a:off x="6893917" y="858091"/>
            <a:ext cx="273237" cy="251413"/>
          </a:xfrm>
          <a:prstGeom prst="ellipse">
            <a:avLst/>
          </a:prstGeom>
          <a:solidFill>
            <a:schemeClr val="tx1"/>
          </a:solidFill>
          <a:effectLst>
            <a:outerShdw blurRad="76200" dir="13500000" sy="23000" kx="1200000" algn="br" rotWithShape="0">
              <a:prstClr val="black">
                <a:alpha val="20000"/>
              </a:prstClr>
            </a:outerShdw>
          </a:effectLst>
          <a:scene3d>
            <a:camera prst="orthographicFront"/>
            <a:lightRig rig="threePt" dir="t"/>
          </a:scene3d>
          <a:sp3d>
            <a:bevelT w="2159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8" name="椭圆 67">
            <a:extLst>
              <a:ext uri="{FF2B5EF4-FFF2-40B4-BE49-F238E27FC236}">
                <a16:creationId xmlns:a16="http://schemas.microsoft.com/office/drawing/2014/main" id="{21829242-AA64-42E4-A0F9-0F00B3F3B8FF}"/>
              </a:ext>
            </a:extLst>
          </p:cNvPr>
          <p:cNvSpPr/>
          <p:nvPr/>
        </p:nvSpPr>
        <p:spPr>
          <a:xfrm>
            <a:off x="6351522" y="544846"/>
            <a:ext cx="353949" cy="325678"/>
          </a:xfrm>
          <a:prstGeom prst="ellipse">
            <a:avLst/>
          </a:prstGeom>
          <a:solidFill>
            <a:srgbClr val="FF0000"/>
          </a:solidFill>
          <a:effectLst>
            <a:outerShdw blurRad="76200" dir="13500000" sy="23000" kx="1200000" algn="br" rotWithShape="0">
              <a:prstClr val="black">
                <a:alpha val="20000"/>
              </a:prstClr>
            </a:outerShdw>
          </a:effectLst>
          <a:scene3d>
            <a:camera prst="orthographicFront"/>
            <a:lightRig rig="threePt" dir="t"/>
          </a:scene3d>
          <a:sp3d>
            <a:bevelT w="2159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9" name="椭圆 68">
            <a:extLst>
              <a:ext uri="{FF2B5EF4-FFF2-40B4-BE49-F238E27FC236}">
                <a16:creationId xmlns:a16="http://schemas.microsoft.com/office/drawing/2014/main" id="{0B6E4CCE-7EAD-4EBD-A09B-C6AF77FFE93D}"/>
              </a:ext>
            </a:extLst>
          </p:cNvPr>
          <p:cNvSpPr/>
          <p:nvPr/>
        </p:nvSpPr>
        <p:spPr>
          <a:xfrm>
            <a:off x="6391879" y="853640"/>
            <a:ext cx="273237" cy="251413"/>
          </a:xfrm>
          <a:prstGeom prst="ellipse">
            <a:avLst/>
          </a:prstGeom>
          <a:solidFill>
            <a:schemeClr val="tx1"/>
          </a:solidFill>
          <a:effectLst>
            <a:outerShdw blurRad="76200" dir="13500000" sy="23000" kx="1200000" algn="br" rotWithShape="0">
              <a:prstClr val="black">
                <a:alpha val="20000"/>
              </a:prstClr>
            </a:outerShdw>
          </a:effectLst>
          <a:scene3d>
            <a:camera prst="orthographicFront"/>
            <a:lightRig rig="threePt" dir="t"/>
          </a:scene3d>
          <a:sp3d>
            <a:bevelT w="2159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文本框 7">
            <a:extLst>
              <a:ext uri="{FF2B5EF4-FFF2-40B4-BE49-F238E27FC236}">
                <a16:creationId xmlns:a16="http://schemas.microsoft.com/office/drawing/2014/main" id="{D7FBC92C-E421-42F1-8CBB-F9B535381406}"/>
              </a:ext>
            </a:extLst>
          </p:cNvPr>
          <p:cNvSpPr txBox="1"/>
          <p:nvPr/>
        </p:nvSpPr>
        <p:spPr>
          <a:xfrm>
            <a:off x="206200" y="653089"/>
            <a:ext cx="4773659" cy="369332"/>
          </a:xfrm>
          <a:prstGeom prst="rect">
            <a:avLst/>
          </a:prstGeom>
          <a:noFill/>
        </p:spPr>
        <p:txBody>
          <a:bodyPr wrap="square" rtlCol="0">
            <a:spAutoFit/>
          </a:bodyPr>
          <a:lstStyle/>
          <a:p>
            <a:r>
              <a:rPr lang="en-US" altLang="zh-CN" dirty="0"/>
              <a:t>AP-XPS in different CO pressure</a:t>
            </a:r>
            <a:r>
              <a:rPr lang="zh-CN" altLang="en-US" dirty="0"/>
              <a:t>：</a:t>
            </a:r>
          </a:p>
        </p:txBody>
      </p:sp>
      <p:sp>
        <p:nvSpPr>
          <p:cNvPr id="70" name="文本框 69">
            <a:extLst>
              <a:ext uri="{FF2B5EF4-FFF2-40B4-BE49-F238E27FC236}">
                <a16:creationId xmlns:a16="http://schemas.microsoft.com/office/drawing/2014/main" id="{D3609A1F-B54F-4B7D-B57A-3AD9918DB1C8}"/>
              </a:ext>
            </a:extLst>
          </p:cNvPr>
          <p:cNvSpPr txBox="1"/>
          <p:nvPr/>
        </p:nvSpPr>
        <p:spPr>
          <a:xfrm>
            <a:off x="410817" y="5107006"/>
            <a:ext cx="8297249" cy="1200329"/>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t>Pt 4f: High CO pressure results in more Pt with low coordinate number(CN), corresponding to Pt on edge of clusters.</a:t>
            </a:r>
          </a:p>
          <a:p>
            <a:pPr marL="285750" indent="-285750">
              <a:buFont typeface="Arial" panose="020B0604020202020204" pitchFamily="34" charset="0"/>
              <a:buChar char="•"/>
            </a:pPr>
            <a:r>
              <a:rPr lang="en-US" altLang="zh-CN" dirty="0"/>
              <a:t>O 1s: High CO pressure results in shift of top sites CO, corresponding to CO bound to edge Pt.</a:t>
            </a:r>
          </a:p>
        </p:txBody>
      </p:sp>
      <p:sp>
        <p:nvSpPr>
          <p:cNvPr id="71" name="文本框 70">
            <a:extLst>
              <a:ext uri="{FF2B5EF4-FFF2-40B4-BE49-F238E27FC236}">
                <a16:creationId xmlns:a16="http://schemas.microsoft.com/office/drawing/2014/main" id="{D03E9A73-0FE6-4063-A35F-64FE41CCEE45}"/>
              </a:ext>
            </a:extLst>
          </p:cNvPr>
          <p:cNvSpPr txBox="1"/>
          <p:nvPr/>
        </p:nvSpPr>
        <p:spPr>
          <a:xfrm>
            <a:off x="6310335" y="1853962"/>
            <a:ext cx="510363" cy="369332"/>
          </a:xfrm>
          <a:prstGeom prst="rect">
            <a:avLst/>
          </a:prstGeom>
          <a:noFill/>
        </p:spPr>
        <p:txBody>
          <a:bodyPr wrap="square" rtlCol="0">
            <a:spAutoFit/>
          </a:bodyPr>
          <a:lstStyle/>
          <a:p>
            <a:r>
              <a:rPr lang="en-US" altLang="zh-CN" dirty="0"/>
              <a:t>top</a:t>
            </a:r>
            <a:endParaRPr lang="zh-CN" altLang="en-US" dirty="0"/>
          </a:p>
        </p:txBody>
      </p:sp>
      <p:sp>
        <p:nvSpPr>
          <p:cNvPr id="72" name="文本框 71">
            <a:extLst>
              <a:ext uri="{FF2B5EF4-FFF2-40B4-BE49-F238E27FC236}">
                <a16:creationId xmlns:a16="http://schemas.microsoft.com/office/drawing/2014/main" id="{83CB09F3-B3AA-4FFD-8A03-EBD56ED9AD6E}"/>
              </a:ext>
            </a:extLst>
          </p:cNvPr>
          <p:cNvSpPr txBox="1"/>
          <p:nvPr/>
        </p:nvSpPr>
        <p:spPr>
          <a:xfrm>
            <a:off x="7790801" y="1831774"/>
            <a:ext cx="876910" cy="369332"/>
          </a:xfrm>
          <a:prstGeom prst="rect">
            <a:avLst/>
          </a:prstGeom>
          <a:noFill/>
        </p:spPr>
        <p:txBody>
          <a:bodyPr wrap="square" rtlCol="0">
            <a:spAutoFit/>
          </a:bodyPr>
          <a:lstStyle/>
          <a:p>
            <a:r>
              <a:rPr lang="en-US" altLang="zh-CN" dirty="0"/>
              <a:t>bridge</a:t>
            </a:r>
            <a:endParaRPr lang="zh-CN" altLang="en-US" dirty="0"/>
          </a:p>
        </p:txBody>
      </p:sp>
    </p:spTree>
    <p:extLst>
      <p:ext uri="{BB962C8B-B14F-4D97-AF65-F5344CB8AC3E}">
        <p14:creationId xmlns:p14="http://schemas.microsoft.com/office/powerpoint/2010/main" val="1930246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6">
            <a:extLst>
              <a:ext uri="{FF2B5EF4-FFF2-40B4-BE49-F238E27FC236}">
                <a16:creationId xmlns:a16="http://schemas.microsoft.com/office/drawing/2014/main" id="{7C47C4F2-A51C-4747-9BF5-3313082AC16C}"/>
              </a:ext>
            </a:extLst>
          </p:cNvPr>
          <p:cNvSpPr>
            <a:spLocks noGrp="1"/>
          </p:cNvSpPr>
          <p:nvPr>
            <p:ph type="sldNum" sz="quarter" idx="12"/>
          </p:nvPr>
        </p:nvSpPr>
        <p:spPr/>
        <p:txBody>
          <a:bodyPr/>
          <a:lstStyle/>
          <a:p>
            <a:fld id="{6BD4A2ED-E8D3-4D51-9DE0-818A08A0F7D8}" type="slidenum">
              <a:rPr lang="zh-CN" altLang="en-US" smtClean="0"/>
              <a:t>13</a:t>
            </a:fld>
            <a:endParaRPr lang="zh-CN" altLang="en-US"/>
          </a:p>
        </p:txBody>
      </p:sp>
      <p:cxnSp>
        <p:nvCxnSpPr>
          <p:cNvPr id="9" name="直接连接符 8">
            <a:extLst>
              <a:ext uri="{FF2B5EF4-FFF2-40B4-BE49-F238E27FC236}">
                <a16:creationId xmlns:a16="http://schemas.microsoft.com/office/drawing/2014/main" id="{011E0C61-7A60-44D3-B3DE-815A68547D4E}"/>
              </a:ext>
            </a:extLst>
          </p:cNvPr>
          <p:cNvCxnSpPr>
            <a:cxnSpLocks/>
          </p:cNvCxnSpPr>
          <p:nvPr/>
        </p:nvCxnSpPr>
        <p:spPr>
          <a:xfrm>
            <a:off x="81863" y="573201"/>
            <a:ext cx="356522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32">
            <a:extLst>
              <a:ext uri="{FF2B5EF4-FFF2-40B4-BE49-F238E27FC236}">
                <a16:creationId xmlns:a16="http://schemas.microsoft.com/office/drawing/2014/main" id="{42B8977D-C0A4-49E0-9045-AB0DA406C909}"/>
              </a:ext>
            </a:extLst>
          </p:cNvPr>
          <p:cNvSpPr txBox="1"/>
          <p:nvPr/>
        </p:nvSpPr>
        <p:spPr>
          <a:xfrm>
            <a:off x="81863" y="102659"/>
            <a:ext cx="7193579" cy="461665"/>
          </a:xfrm>
          <a:prstGeom prst="rect">
            <a:avLst/>
          </a:prstGeom>
          <a:noFill/>
        </p:spPr>
        <p:txBody>
          <a:bodyPr wrap="square" rtlCol="0">
            <a:spAutoFit/>
          </a:bodyPr>
          <a:lstStyle/>
          <a:p>
            <a:r>
              <a:rPr lang="en-US" altLang="zh-CN" sz="2400" b="1" dirty="0"/>
              <a:t>Applications</a:t>
            </a:r>
          </a:p>
        </p:txBody>
      </p:sp>
      <p:sp>
        <p:nvSpPr>
          <p:cNvPr id="2" name="矩形 1">
            <a:extLst>
              <a:ext uri="{FF2B5EF4-FFF2-40B4-BE49-F238E27FC236}">
                <a16:creationId xmlns:a16="http://schemas.microsoft.com/office/drawing/2014/main" id="{3EF91EB9-CCF5-455D-BCAF-22E104D2F40E}"/>
              </a:ext>
            </a:extLst>
          </p:cNvPr>
          <p:cNvSpPr/>
          <p:nvPr/>
        </p:nvSpPr>
        <p:spPr>
          <a:xfrm>
            <a:off x="410817" y="887348"/>
            <a:ext cx="4604146" cy="646331"/>
          </a:xfrm>
          <a:prstGeom prst="rect">
            <a:avLst/>
          </a:prstGeom>
        </p:spPr>
        <p:txBody>
          <a:bodyPr wrap="none">
            <a:spAutoFit/>
          </a:bodyPr>
          <a:lstStyle/>
          <a:p>
            <a:r>
              <a:rPr lang="en-US" altLang="zh-CN" dirty="0"/>
              <a:t>Co-Ru bimetallic surface for CO</a:t>
            </a:r>
            <a:r>
              <a:rPr lang="en-US" altLang="zh-CN" baseline="-25000" dirty="0"/>
              <a:t>2</a:t>
            </a:r>
            <a:r>
              <a:rPr lang="en-US" altLang="zh-CN" dirty="0"/>
              <a:t> reduction:</a:t>
            </a:r>
          </a:p>
          <a:p>
            <a:r>
              <a:rPr lang="en-US" altLang="zh-CN" dirty="0"/>
              <a:t>CO</a:t>
            </a:r>
            <a:r>
              <a:rPr lang="en-US" altLang="zh-CN" baseline="-25000" dirty="0"/>
              <a:t>2</a:t>
            </a:r>
            <a:r>
              <a:rPr lang="en-US" altLang="zh-CN" dirty="0"/>
              <a:t> + H</a:t>
            </a:r>
            <a:r>
              <a:rPr lang="en-US" altLang="zh-CN" baseline="-25000" dirty="0"/>
              <a:t>2</a:t>
            </a:r>
            <a:r>
              <a:rPr lang="en-US" altLang="zh-CN" dirty="0"/>
              <a:t> </a:t>
            </a:r>
            <a:r>
              <a:rPr lang="zh-CN" altLang="en-US" dirty="0"/>
              <a:t>→ </a:t>
            </a:r>
            <a:r>
              <a:rPr lang="en-US" altLang="zh-CN" dirty="0"/>
              <a:t>CH</a:t>
            </a:r>
            <a:r>
              <a:rPr lang="en-US" altLang="zh-CN" baseline="-25000" dirty="0"/>
              <a:t>4</a:t>
            </a:r>
            <a:r>
              <a:rPr lang="en-US" altLang="zh-CN" dirty="0"/>
              <a:t> + H</a:t>
            </a:r>
            <a:r>
              <a:rPr lang="en-US" altLang="zh-CN" baseline="-25000" dirty="0"/>
              <a:t>2</a:t>
            </a:r>
            <a:r>
              <a:rPr lang="en-US" altLang="zh-CN" dirty="0"/>
              <a:t>O </a:t>
            </a:r>
            <a:endParaRPr lang="zh-CN" altLang="en-US" dirty="0"/>
          </a:p>
        </p:txBody>
      </p:sp>
      <p:pic>
        <p:nvPicPr>
          <p:cNvPr id="8" name="图片 7">
            <a:extLst>
              <a:ext uri="{FF2B5EF4-FFF2-40B4-BE49-F238E27FC236}">
                <a16:creationId xmlns:a16="http://schemas.microsoft.com/office/drawing/2014/main" id="{34CA0369-8384-42AF-B43A-D722C838DBDF}"/>
              </a:ext>
            </a:extLst>
          </p:cNvPr>
          <p:cNvPicPr>
            <a:picLocks noChangeAspect="1"/>
          </p:cNvPicPr>
          <p:nvPr/>
        </p:nvPicPr>
        <p:blipFill>
          <a:blip r:embed="rId2"/>
          <a:stretch>
            <a:fillRect/>
          </a:stretch>
        </p:blipFill>
        <p:spPr>
          <a:xfrm>
            <a:off x="4322754" y="2005087"/>
            <a:ext cx="3668307" cy="2650337"/>
          </a:xfrm>
          <a:prstGeom prst="rect">
            <a:avLst/>
          </a:prstGeom>
        </p:spPr>
      </p:pic>
      <p:sp>
        <p:nvSpPr>
          <p:cNvPr id="11" name="文本框 10">
            <a:extLst>
              <a:ext uri="{FF2B5EF4-FFF2-40B4-BE49-F238E27FC236}">
                <a16:creationId xmlns:a16="http://schemas.microsoft.com/office/drawing/2014/main" id="{07F28CBA-BDB8-4D4D-A9D5-C2308E0D4393}"/>
              </a:ext>
            </a:extLst>
          </p:cNvPr>
          <p:cNvSpPr txBox="1"/>
          <p:nvPr/>
        </p:nvSpPr>
        <p:spPr>
          <a:xfrm>
            <a:off x="5014963" y="1919528"/>
            <a:ext cx="1323404" cy="415498"/>
          </a:xfrm>
          <a:prstGeom prst="rect">
            <a:avLst/>
          </a:prstGeom>
          <a:noFill/>
        </p:spPr>
        <p:txBody>
          <a:bodyPr wrap="square" rtlCol="0">
            <a:spAutoFit/>
          </a:bodyPr>
          <a:lstStyle/>
          <a:p>
            <a:pPr algn="ctr"/>
            <a:r>
              <a:rPr lang="en-US" altLang="zh-CN" sz="1050" b="1" dirty="0"/>
              <a:t>Ru/SiO</a:t>
            </a:r>
            <a:r>
              <a:rPr lang="en-US" altLang="zh-CN" sz="1050" b="1" baseline="-25000" dirty="0"/>
              <a:t>2</a:t>
            </a:r>
          </a:p>
          <a:p>
            <a:pPr algn="ctr"/>
            <a:r>
              <a:rPr lang="zh-CN" altLang="en-US" sz="1050" b="1" dirty="0"/>
              <a:t>（</a:t>
            </a:r>
            <a:r>
              <a:rPr lang="en-US" altLang="zh-CN" sz="1050" b="1" dirty="0"/>
              <a:t>inert carrier</a:t>
            </a:r>
            <a:r>
              <a:rPr lang="zh-CN" altLang="en-US" sz="1050" b="1" dirty="0"/>
              <a:t>）</a:t>
            </a:r>
          </a:p>
        </p:txBody>
      </p:sp>
      <p:sp>
        <p:nvSpPr>
          <p:cNvPr id="3" name="文本框 2">
            <a:extLst>
              <a:ext uri="{FF2B5EF4-FFF2-40B4-BE49-F238E27FC236}">
                <a16:creationId xmlns:a16="http://schemas.microsoft.com/office/drawing/2014/main" id="{D9ECEC3C-59C2-4918-973F-B2791EA99FA4}"/>
              </a:ext>
            </a:extLst>
          </p:cNvPr>
          <p:cNvSpPr txBox="1"/>
          <p:nvPr/>
        </p:nvSpPr>
        <p:spPr>
          <a:xfrm>
            <a:off x="410817" y="4956878"/>
            <a:ext cx="7964557" cy="1200329"/>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t>Co-Ru bimetallic catalyst has a much lower light-off temperature (180</a:t>
            </a:r>
            <a:r>
              <a:rPr lang="zh-CN" altLang="en-US" dirty="0"/>
              <a:t>℃</a:t>
            </a:r>
            <a:r>
              <a:rPr lang="en-US" altLang="zh-CN" dirty="0"/>
              <a:t>) than Co</a:t>
            </a:r>
            <a:r>
              <a:rPr lang="en-US" altLang="zh-CN" baseline="-25000" dirty="0"/>
              <a:t>3</a:t>
            </a:r>
            <a:r>
              <a:rPr lang="en-US" altLang="zh-CN" dirty="0"/>
              <a:t>O</a:t>
            </a:r>
            <a:r>
              <a:rPr lang="en-US" altLang="zh-CN" baseline="-25000" dirty="0"/>
              <a:t>4</a:t>
            </a:r>
            <a:r>
              <a:rPr lang="en-US" altLang="zh-CN" dirty="0"/>
              <a:t> or Ru (260</a:t>
            </a:r>
            <a:r>
              <a:rPr lang="zh-CN" altLang="en-US" dirty="0"/>
              <a:t>℃</a:t>
            </a:r>
            <a:r>
              <a:rPr lang="en-US" altLang="zh-CN" dirty="0"/>
              <a:t>) and better catalytic activity.</a:t>
            </a:r>
          </a:p>
          <a:p>
            <a:pPr marL="285750" indent="-285750">
              <a:buFont typeface="Arial" panose="020B0604020202020204" pitchFamily="34" charset="0"/>
              <a:buChar char="•"/>
            </a:pPr>
            <a:r>
              <a:rPr lang="en-US" altLang="zh-CN" dirty="0"/>
              <a:t>AP-XPS shows the consistency of Co oxidation state change and light-off temperature.</a:t>
            </a:r>
          </a:p>
        </p:txBody>
      </p:sp>
      <p:pic>
        <p:nvPicPr>
          <p:cNvPr id="5" name="图片 4">
            <a:extLst>
              <a:ext uri="{FF2B5EF4-FFF2-40B4-BE49-F238E27FC236}">
                <a16:creationId xmlns:a16="http://schemas.microsoft.com/office/drawing/2014/main" id="{1717221F-0EBC-44C4-AAE8-1E349E1237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628" y="1901047"/>
            <a:ext cx="3670179" cy="2836048"/>
          </a:xfrm>
          <a:prstGeom prst="rect">
            <a:avLst/>
          </a:prstGeom>
        </p:spPr>
      </p:pic>
      <p:cxnSp>
        <p:nvCxnSpPr>
          <p:cNvPr id="12" name="直接箭头连接符 11">
            <a:extLst>
              <a:ext uri="{FF2B5EF4-FFF2-40B4-BE49-F238E27FC236}">
                <a16:creationId xmlns:a16="http://schemas.microsoft.com/office/drawing/2014/main" id="{C97F952E-5B80-41E9-8927-5CBD809F44CA}"/>
              </a:ext>
            </a:extLst>
          </p:cNvPr>
          <p:cNvCxnSpPr>
            <a:cxnSpLocks/>
          </p:cNvCxnSpPr>
          <p:nvPr/>
        </p:nvCxnSpPr>
        <p:spPr>
          <a:xfrm>
            <a:off x="1700336" y="3101008"/>
            <a:ext cx="0" cy="706273"/>
          </a:xfrm>
          <a:prstGeom prst="straightConnector1">
            <a:avLst/>
          </a:prstGeom>
          <a:ln w="38100">
            <a:tailEnd type="triangle"/>
          </a:ln>
        </p:spPr>
        <p:style>
          <a:lnRef idx="2">
            <a:schemeClr val="accent2"/>
          </a:lnRef>
          <a:fillRef idx="0">
            <a:schemeClr val="accent2"/>
          </a:fillRef>
          <a:effectRef idx="1">
            <a:schemeClr val="accent2"/>
          </a:effectRef>
          <a:fontRef idx="minor">
            <a:schemeClr val="tx1"/>
          </a:fontRef>
        </p:style>
      </p:cxnSp>
      <p:cxnSp>
        <p:nvCxnSpPr>
          <p:cNvPr id="13" name="直接箭头连接符 12">
            <a:extLst>
              <a:ext uri="{FF2B5EF4-FFF2-40B4-BE49-F238E27FC236}">
                <a16:creationId xmlns:a16="http://schemas.microsoft.com/office/drawing/2014/main" id="{2E3D624B-26B0-4FFE-9F26-71DEBDB02A42}"/>
              </a:ext>
            </a:extLst>
          </p:cNvPr>
          <p:cNvCxnSpPr>
            <a:cxnSpLocks/>
          </p:cNvCxnSpPr>
          <p:nvPr/>
        </p:nvCxnSpPr>
        <p:spPr>
          <a:xfrm>
            <a:off x="2248275" y="3104913"/>
            <a:ext cx="0" cy="702366"/>
          </a:xfrm>
          <a:prstGeom prst="straightConnector1">
            <a:avLst/>
          </a:prstGeom>
          <a:ln w="38100">
            <a:tailEnd type="triangle"/>
          </a:ln>
        </p:spPr>
        <p:style>
          <a:lnRef idx="2">
            <a:schemeClr val="accent2"/>
          </a:lnRef>
          <a:fillRef idx="0">
            <a:schemeClr val="accent2"/>
          </a:fillRef>
          <a:effectRef idx="1">
            <a:schemeClr val="accent2"/>
          </a:effectRef>
          <a:fontRef idx="minor">
            <a:schemeClr val="tx1"/>
          </a:fontRef>
        </p:style>
      </p:cxnSp>
      <p:cxnSp>
        <p:nvCxnSpPr>
          <p:cNvPr id="18" name="直接箭头连接符 17">
            <a:extLst>
              <a:ext uri="{FF2B5EF4-FFF2-40B4-BE49-F238E27FC236}">
                <a16:creationId xmlns:a16="http://schemas.microsoft.com/office/drawing/2014/main" id="{0EA4E766-9AE6-49DE-B414-2083D039F282}"/>
              </a:ext>
            </a:extLst>
          </p:cNvPr>
          <p:cNvCxnSpPr>
            <a:cxnSpLocks/>
          </p:cNvCxnSpPr>
          <p:nvPr/>
        </p:nvCxnSpPr>
        <p:spPr>
          <a:xfrm>
            <a:off x="6170159" y="3101008"/>
            <a:ext cx="0" cy="702366"/>
          </a:xfrm>
          <a:prstGeom prst="straightConnector1">
            <a:avLst/>
          </a:prstGeom>
          <a:ln w="38100">
            <a:tailEnd type="triangle"/>
          </a:ln>
        </p:spPr>
        <p:style>
          <a:lnRef idx="2">
            <a:schemeClr val="accent2"/>
          </a:lnRef>
          <a:fillRef idx="0">
            <a:schemeClr val="accent2"/>
          </a:fillRef>
          <a:effectRef idx="1">
            <a:schemeClr val="accent2"/>
          </a:effectRef>
          <a:fontRef idx="minor">
            <a:schemeClr val="tx1"/>
          </a:fontRef>
        </p:style>
      </p:cxnSp>
      <p:sp>
        <p:nvSpPr>
          <p:cNvPr id="4" name="矩形 3">
            <a:extLst>
              <a:ext uri="{FF2B5EF4-FFF2-40B4-BE49-F238E27FC236}">
                <a16:creationId xmlns:a16="http://schemas.microsoft.com/office/drawing/2014/main" id="{8A0F3D01-E488-440B-AA83-8D185A901F7D}"/>
              </a:ext>
            </a:extLst>
          </p:cNvPr>
          <p:cNvSpPr/>
          <p:nvPr/>
        </p:nvSpPr>
        <p:spPr>
          <a:xfrm>
            <a:off x="2117635" y="6304772"/>
            <a:ext cx="4550919" cy="307777"/>
          </a:xfrm>
          <a:prstGeom prst="rect">
            <a:avLst/>
          </a:prstGeom>
        </p:spPr>
        <p:txBody>
          <a:bodyPr wrap="square">
            <a:spAutoFit/>
          </a:bodyPr>
          <a:lstStyle/>
          <a:p>
            <a:pPr algn="ctr"/>
            <a:r>
              <a:rPr lang="en-US" altLang="zh-CN" sz="1400" dirty="0"/>
              <a:t>Yuan Zhu. </a:t>
            </a:r>
            <a:r>
              <a:rPr lang="en-US" altLang="zh-CN" sz="1400" i="1" dirty="0"/>
              <a:t>ACS </a:t>
            </a:r>
            <a:r>
              <a:rPr lang="en-US" altLang="zh-CN" sz="1400" i="1" dirty="0" err="1"/>
              <a:t>Catal</a:t>
            </a:r>
            <a:r>
              <a:rPr lang="en-US" altLang="zh-CN" sz="1400" dirty="0"/>
              <a:t>. </a:t>
            </a:r>
            <a:r>
              <a:rPr lang="en-US" altLang="zh-CN" sz="1400" b="1" dirty="0"/>
              <a:t>2012</a:t>
            </a:r>
            <a:r>
              <a:rPr lang="en-US" altLang="zh-CN" sz="1400" dirty="0"/>
              <a:t>, 2, 2403−2408</a:t>
            </a:r>
            <a:endParaRPr lang="zh-CN" altLang="en-US" sz="1400" dirty="0"/>
          </a:p>
        </p:txBody>
      </p:sp>
    </p:spTree>
    <p:extLst>
      <p:ext uri="{BB962C8B-B14F-4D97-AF65-F5344CB8AC3E}">
        <p14:creationId xmlns:p14="http://schemas.microsoft.com/office/powerpoint/2010/main" val="625456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6">
            <a:extLst>
              <a:ext uri="{FF2B5EF4-FFF2-40B4-BE49-F238E27FC236}">
                <a16:creationId xmlns:a16="http://schemas.microsoft.com/office/drawing/2014/main" id="{7C47C4F2-A51C-4747-9BF5-3313082AC16C}"/>
              </a:ext>
            </a:extLst>
          </p:cNvPr>
          <p:cNvSpPr>
            <a:spLocks noGrp="1"/>
          </p:cNvSpPr>
          <p:nvPr>
            <p:ph type="sldNum" sz="quarter" idx="12"/>
          </p:nvPr>
        </p:nvSpPr>
        <p:spPr/>
        <p:txBody>
          <a:bodyPr/>
          <a:lstStyle/>
          <a:p>
            <a:fld id="{6BD4A2ED-E8D3-4D51-9DE0-818A08A0F7D8}" type="slidenum">
              <a:rPr lang="zh-CN" altLang="en-US" smtClean="0"/>
              <a:t>14</a:t>
            </a:fld>
            <a:endParaRPr lang="zh-CN" altLang="en-US"/>
          </a:p>
        </p:txBody>
      </p:sp>
      <p:cxnSp>
        <p:nvCxnSpPr>
          <p:cNvPr id="9" name="直接连接符 8">
            <a:extLst>
              <a:ext uri="{FF2B5EF4-FFF2-40B4-BE49-F238E27FC236}">
                <a16:creationId xmlns:a16="http://schemas.microsoft.com/office/drawing/2014/main" id="{011E0C61-7A60-44D3-B3DE-815A68547D4E}"/>
              </a:ext>
            </a:extLst>
          </p:cNvPr>
          <p:cNvCxnSpPr>
            <a:cxnSpLocks/>
          </p:cNvCxnSpPr>
          <p:nvPr/>
        </p:nvCxnSpPr>
        <p:spPr>
          <a:xfrm>
            <a:off x="81863" y="573201"/>
            <a:ext cx="356522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32">
            <a:extLst>
              <a:ext uri="{FF2B5EF4-FFF2-40B4-BE49-F238E27FC236}">
                <a16:creationId xmlns:a16="http://schemas.microsoft.com/office/drawing/2014/main" id="{42B8977D-C0A4-49E0-9045-AB0DA406C909}"/>
              </a:ext>
            </a:extLst>
          </p:cNvPr>
          <p:cNvSpPr txBox="1"/>
          <p:nvPr/>
        </p:nvSpPr>
        <p:spPr>
          <a:xfrm>
            <a:off x="81863" y="102659"/>
            <a:ext cx="7193579" cy="461665"/>
          </a:xfrm>
          <a:prstGeom prst="rect">
            <a:avLst/>
          </a:prstGeom>
          <a:noFill/>
        </p:spPr>
        <p:txBody>
          <a:bodyPr wrap="square" rtlCol="0">
            <a:spAutoFit/>
          </a:bodyPr>
          <a:lstStyle/>
          <a:p>
            <a:r>
              <a:rPr lang="en-US" altLang="zh-CN" sz="2400" b="1" dirty="0"/>
              <a:t>Applications</a:t>
            </a:r>
          </a:p>
        </p:txBody>
      </p:sp>
      <p:pic>
        <p:nvPicPr>
          <p:cNvPr id="14" name="图片 13">
            <a:extLst>
              <a:ext uri="{FF2B5EF4-FFF2-40B4-BE49-F238E27FC236}">
                <a16:creationId xmlns:a16="http://schemas.microsoft.com/office/drawing/2014/main" id="{44B3E306-C030-4845-B78F-9104151BC2C5}"/>
              </a:ext>
            </a:extLst>
          </p:cNvPr>
          <p:cNvPicPr>
            <a:picLocks noChangeAspect="1"/>
          </p:cNvPicPr>
          <p:nvPr/>
        </p:nvPicPr>
        <p:blipFill>
          <a:blip r:embed="rId2"/>
          <a:stretch>
            <a:fillRect/>
          </a:stretch>
        </p:blipFill>
        <p:spPr>
          <a:xfrm>
            <a:off x="238542" y="1039141"/>
            <a:ext cx="1803597" cy="2851047"/>
          </a:xfrm>
          <a:prstGeom prst="rect">
            <a:avLst/>
          </a:prstGeom>
        </p:spPr>
      </p:pic>
      <p:pic>
        <p:nvPicPr>
          <p:cNvPr id="15" name="图片 14">
            <a:extLst>
              <a:ext uri="{FF2B5EF4-FFF2-40B4-BE49-F238E27FC236}">
                <a16:creationId xmlns:a16="http://schemas.microsoft.com/office/drawing/2014/main" id="{158F167B-0E01-4E58-AF7B-5145CDDB0305}"/>
              </a:ext>
            </a:extLst>
          </p:cNvPr>
          <p:cNvPicPr>
            <a:picLocks noChangeAspect="1"/>
          </p:cNvPicPr>
          <p:nvPr/>
        </p:nvPicPr>
        <p:blipFill>
          <a:blip r:embed="rId3"/>
          <a:stretch>
            <a:fillRect/>
          </a:stretch>
        </p:blipFill>
        <p:spPr>
          <a:xfrm>
            <a:off x="2043075" y="1039141"/>
            <a:ext cx="1860739" cy="2851048"/>
          </a:xfrm>
          <a:prstGeom prst="rect">
            <a:avLst/>
          </a:prstGeom>
        </p:spPr>
      </p:pic>
      <p:sp>
        <p:nvSpPr>
          <p:cNvPr id="16" name="文本框 15">
            <a:extLst>
              <a:ext uri="{FF2B5EF4-FFF2-40B4-BE49-F238E27FC236}">
                <a16:creationId xmlns:a16="http://schemas.microsoft.com/office/drawing/2014/main" id="{1040DE93-7B92-424D-A3C5-681D8853133D}"/>
              </a:ext>
            </a:extLst>
          </p:cNvPr>
          <p:cNvSpPr txBox="1"/>
          <p:nvPr/>
        </p:nvSpPr>
        <p:spPr>
          <a:xfrm>
            <a:off x="505659" y="1470081"/>
            <a:ext cx="774217" cy="276999"/>
          </a:xfrm>
          <a:prstGeom prst="rect">
            <a:avLst/>
          </a:prstGeom>
          <a:noFill/>
        </p:spPr>
        <p:txBody>
          <a:bodyPr wrap="square" rtlCol="0">
            <a:spAutoFit/>
          </a:bodyPr>
          <a:lstStyle/>
          <a:p>
            <a:r>
              <a:rPr lang="en-US" altLang="zh-CN" sz="1200" dirty="0"/>
              <a:t>XPS</a:t>
            </a:r>
            <a:endParaRPr lang="zh-CN" altLang="en-US" sz="1200" dirty="0"/>
          </a:p>
        </p:txBody>
      </p:sp>
      <p:cxnSp>
        <p:nvCxnSpPr>
          <p:cNvPr id="17" name="直接箭头连接符 16">
            <a:extLst>
              <a:ext uri="{FF2B5EF4-FFF2-40B4-BE49-F238E27FC236}">
                <a16:creationId xmlns:a16="http://schemas.microsoft.com/office/drawing/2014/main" id="{AE65D7DA-E52D-42F0-82ED-DE0A2C307BED}"/>
              </a:ext>
            </a:extLst>
          </p:cNvPr>
          <p:cNvCxnSpPr>
            <a:cxnSpLocks/>
          </p:cNvCxnSpPr>
          <p:nvPr/>
        </p:nvCxnSpPr>
        <p:spPr>
          <a:xfrm>
            <a:off x="904282" y="4817372"/>
            <a:ext cx="60607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9" name="文本框 18">
            <a:extLst>
              <a:ext uri="{FF2B5EF4-FFF2-40B4-BE49-F238E27FC236}">
                <a16:creationId xmlns:a16="http://schemas.microsoft.com/office/drawing/2014/main" id="{6297940F-A776-4C7F-8BB9-37097E8EA400}"/>
              </a:ext>
            </a:extLst>
          </p:cNvPr>
          <p:cNvSpPr txBox="1"/>
          <p:nvPr/>
        </p:nvSpPr>
        <p:spPr>
          <a:xfrm>
            <a:off x="1565821" y="4663109"/>
            <a:ext cx="573238" cy="300082"/>
          </a:xfrm>
          <a:prstGeom prst="rect">
            <a:avLst/>
          </a:prstGeom>
          <a:noFill/>
        </p:spPr>
        <p:txBody>
          <a:bodyPr wrap="square" rtlCol="0">
            <a:spAutoFit/>
          </a:bodyPr>
          <a:lstStyle/>
          <a:p>
            <a:r>
              <a:rPr lang="en-US" altLang="zh-CN" sz="1350" dirty="0" err="1"/>
              <a:t>CoO</a:t>
            </a:r>
            <a:endParaRPr lang="en-US" altLang="zh-CN" sz="1350" dirty="0"/>
          </a:p>
        </p:txBody>
      </p:sp>
      <p:cxnSp>
        <p:nvCxnSpPr>
          <p:cNvPr id="20" name="直接箭头连接符 19">
            <a:extLst>
              <a:ext uri="{FF2B5EF4-FFF2-40B4-BE49-F238E27FC236}">
                <a16:creationId xmlns:a16="http://schemas.microsoft.com/office/drawing/2014/main" id="{FA58DD9F-AC1B-451F-B3BE-6AD190C3FD8C}"/>
              </a:ext>
            </a:extLst>
          </p:cNvPr>
          <p:cNvCxnSpPr>
            <a:cxnSpLocks/>
            <a:endCxn id="21" idx="1"/>
          </p:cNvCxnSpPr>
          <p:nvPr/>
        </p:nvCxnSpPr>
        <p:spPr>
          <a:xfrm flipV="1">
            <a:off x="2137511" y="4798516"/>
            <a:ext cx="1111588" cy="1885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1" name="文本框 20">
            <a:extLst>
              <a:ext uri="{FF2B5EF4-FFF2-40B4-BE49-F238E27FC236}">
                <a16:creationId xmlns:a16="http://schemas.microsoft.com/office/drawing/2014/main" id="{80233B86-B223-4F12-B058-6F57FC632957}"/>
              </a:ext>
            </a:extLst>
          </p:cNvPr>
          <p:cNvSpPr txBox="1"/>
          <p:nvPr/>
        </p:nvSpPr>
        <p:spPr>
          <a:xfrm>
            <a:off x="3249099" y="4648475"/>
            <a:ext cx="654838" cy="300082"/>
          </a:xfrm>
          <a:prstGeom prst="rect">
            <a:avLst/>
          </a:prstGeom>
          <a:noFill/>
        </p:spPr>
        <p:txBody>
          <a:bodyPr wrap="square" rtlCol="0">
            <a:spAutoFit/>
          </a:bodyPr>
          <a:lstStyle/>
          <a:p>
            <a:r>
              <a:rPr lang="en-US" altLang="zh-CN" sz="1350" dirty="0"/>
              <a:t>Co(0)</a:t>
            </a:r>
          </a:p>
        </p:txBody>
      </p:sp>
      <p:sp>
        <p:nvSpPr>
          <p:cNvPr id="23" name="文本框 22">
            <a:extLst>
              <a:ext uri="{FF2B5EF4-FFF2-40B4-BE49-F238E27FC236}">
                <a16:creationId xmlns:a16="http://schemas.microsoft.com/office/drawing/2014/main" id="{BE84B54B-AEE4-42B4-81F5-043D1C71DFFD}"/>
              </a:ext>
            </a:extLst>
          </p:cNvPr>
          <p:cNvSpPr txBox="1"/>
          <p:nvPr/>
        </p:nvSpPr>
        <p:spPr>
          <a:xfrm>
            <a:off x="1559414" y="4300263"/>
            <a:ext cx="797127" cy="300082"/>
          </a:xfrm>
          <a:prstGeom prst="rect">
            <a:avLst/>
          </a:prstGeom>
          <a:noFill/>
        </p:spPr>
        <p:txBody>
          <a:bodyPr wrap="square" rtlCol="0">
            <a:spAutoFit/>
          </a:bodyPr>
          <a:lstStyle/>
          <a:p>
            <a:r>
              <a:rPr lang="en-US" altLang="zh-CN" sz="1350" dirty="0"/>
              <a:t>260</a:t>
            </a:r>
            <a:r>
              <a:rPr lang="zh-CN" altLang="en-US" sz="1350" dirty="0"/>
              <a:t>℃</a:t>
            </a:r>
          </a:p>
        </p:txBody>
      </p:sp>
      <p:sp>
        <p:nvSpPr>
          <p:cNvPr id="25" name="文本框 24">
            <a:extLst>
              <a:ext uri="{FF2B5EF4-FFF2-40B4-BE49-F238E27FC236}">
                <a16:creationId xmlns:a16="http://schemas.microsoft.com/office/drawing/2014/main" id="{C614B9E9-298F-4A7D-AFAB-DBB8AE550503}"/>
              </a:ext>
            </a:extLst>
          </p:cNvPr>
          <p:cNvSpPr txBox="1"/>
          <p:nvPr/>
        </p:nvSpPr>
        <p:spPr>
          <a:xfrm>
            <a:off x="3181885" y="4300263"/>
            <a:ext cx="730245" cy="300082"/>
          </a:xfrm>
          <a:prstGeom prst="rect">
            <a:avLst/>
          </a:prstGeom>
          <a:noFill/>
        </p:spPr>
        <p:txBody>
          <a:bodyPr wrap="square" rtlCol="0">
            <a:spAutoFit/>
          </a:bodyPr>
          <a:lstStyle/>
          <a:p>
            <a:r>
              <a:rPr lang="en-US" altLang="zh-CN" sz="1350" dirty="0"/>
              <a:t>300</a:t>
            </a:r>
            <a:r>
              <a:rPr lang="zh-CN" altLang="en-US" sz="1350" dirty="0"/>
              <a:t>℃</a:t>
            </a:r>
          </a:p>
        </p:txBody>
      </p:sp>
      <p:cxnSp>
        <p:nvCxnSpPr>
          <p:cNvPr id="26" name="直接箭头连接符 25">
            <a:extLst>
              <a:ext uri="{FF2B5EF4-FFF2-40B4-BE49-F238E27FC236}">
                <a16:creationId xmlns:a16="http://schemas.microsoft.com/office/drawing/2014/main" id="{F9F6E3FE-F840-437C-A361-767DAB42A3F4}"/>
              </a:ext>
            </a:extLst>
          </p:cNvPr>
          <p:cNvCxnSpPr>
            <a:cxnSpLocks/>
          </p:cNvCxnSpPr>
          <p:nvPr/>
        </p:nvCxnSpPr>
        <p:spPr>
          <a:xfrm>
            <a:off x="1831481" y="4978034"/>
            <a:ext cx="0" cy="50141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7" name="文本框 26">
            <a:extLst>
              <a:ext uri="{FF2B5EF4-FFF2-40B4-BE49-F238E27FC236}">
                <a16:creationId xmlns:a16="http://schemas.microsoft.com/office/drawing/2014/main" id="{F3A336F3-0FF0-4239-8053-5D4F95E1F098}"/>
              </a:ext>
            </a:extLst>
          </p:cNvPr>
          <p:cNvSpPr txBox="1"/>
          <p:nvPr/>
        </p:nvSpPr>
        <p:spPr>
          <a:xfrm>
            <a:off x="1438433" y="5465987"/>
            <a:ext cx="814637" cy="300082"/>
          </a:xfrm>
          <a:prstGeom prst="rect">
            <a:avLst/>
          </a:prstGeom>
          <a:noFill/>
        </p:spPr>
        <p:txBody>
          <a:bodyPr wrap="square" rtlCol="0">
            <a:spAutoFit/>
          </a:bodyPr>
          <a:lstStyle/>
          <a:p>
            <a:r>
              <a:rPr lang="en-US" altLang="zh-CN" sz="1350" dirty="0"/>
              <a:t>No CH</a:t>
            </a:r>
            <a:r>
              <a:rPr lang="en-US" altLang="zh-CN" sz="1350" baseline="-25000" dirty="0"/>
              <a:t>4</a:t>
            </a:r>
            <a:endParaRPr lang="zh-CN" altLang="en-US" sz="1350" baseline="-25000" dirty="0"/>
          </a:p>
        </p:txBody>
      </p:sp>
      <p:cxnSp>
        <p:nvCxnSpPr>
          <p:cNvPr id="28" name="直接箭头连接符 27">
            <a:extLst>
              <a:ext uri="{FF2B5EF4-FFF2-40B4-BE49-F238E27FC236}">
                <a16:creationId xmlns:a16="http://schemas.microsoft.com/office/drawing/2014/main" id="{8FF69E57-D24F-4C7E-B2C2-D5F4C0553B08}"/>
              </a:ext>
            </a:extLst>
          </p:cNvPr>
          <p:cNvCxnSpPr>
            <a:cxnSpLocks/>
          </p:cNvCxnSpPr>
          <p:nvPr/>
        </p:nvCxnSpPr>
        <p:spPr>
          <a:xfrm>
            <a:off x="3556478" y="4949300"/>
            <a:ext cx="0" cy="50141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9" name="文本框 28">
            <a:extLst>
              <a:ext uri="{FF2B5EF4-FFF2-40B4-BE49-F238E27FC236}">
                <a16:creationId xmlns:a16="http://schemas.microsoft.com/office/drawing/2014/main" id="{2687365F-8D5A-481E-88D3-7FB83A2E5A27}"/>
              </a:ext>
            </a:extLst>
          </p:cNvPr>
          <p:cNvSpPr txBox="1"/>
          <p:nvPr/>
        </p:nvSpPr>
        <p:spPr>
          <a:xfrm>
            <a:off x="253826" y="4663109"/>
            <a:ext cx="709237" cy="300082"/>
          </a:xfrm>
          <a:prstGeom prst="rect">
            <a:avLst/>
          </a:prstGeom>
          <a:noFill/>
        </p:spPr>
        <p:txBody>
          <a:bodyPr wrap="square" rtlCol="0">
            <a:spAutoFit/>
          </a:bodyPr>
          <a:lstStyle/>
          <a:p>
            <a:r>
              <a:rPr lang="en-US" altLang="zh-CN" sz="1350" dirty="0"/>
              <a:t>Co</a:t>
            </a:r>
            <a:r>
              <a:rPr lang="en-US" altLang="zh-CN" sz="1350" baseline="-25000" dirty="0"/>
              <a:t>3</a:t>
            </a:r>
            <a:r>
              <a:rPr lang="en-US" altLang="zh-CN" sz="1350" dirty="0"/>
              <a:t>O</a:t>
            </a:r>
            <a:r>
              <a:rPr lang="en-US" altLang="zh-CN" sz="1350" baseline="-25000" dirty="0"/>
              <a:t>4</a:t>
            </a:r>
            <a:endParaRPr lang="en-US" altLang="zh-CN" sz="1350" dirty="0"/>
          </a:p>
        </p:txBody>
      </p:sp>
      <p:sp>
        <p:nvSpPr>
          <p:cNvPr id="30" name="矩形 29">
            <a:extLst>
              <a:ext uri="{FF2B5EF4-FFF2-40B4-BE49-F238E27FC236}">
                <a16:creationId xmlns:a16="http://schemas.microsoft.com/office/drawing/2014/main" id="{F752801D-74AC-49F8-AAB5-2485BD204C5A}"/>
              </a:ext>
            </a:extLst>
          </p:cNvPr>
          <p:cNvSpPr/>
          <p:nvPr/>
        </p:nvSpPr>
        <p:spPr>
          <a:xfrm>
            <a:off x="2978153" y="3072884"/>
            <a:ext cx="489939" cy="253916"/>
          </a:xfrm>
          <a:prstGeom prst="rect">
            <a:avLst/>
          </a:prstGeom>
        </p:spPr>
        <p:txBody>
          <a:bodyPr wrap="square">
            <a:spAutoFit/>
          </a:bodyPr>
          <a:lstStyle/>
          <a:p>
            <a:r>
              <a:rPr lang="en-US" altLang="zh-CN" sz="1050" dirty="0" err="1"/>
              <a:t>CoO</a:t>
            </a:r>
            <a:endParaRPr lang="en-US" altLang="zh-CN" sz="1050" dirty="0"/>
          </a:p>
        </p:txBody>
      </p:sp>
      <p:pic>
        <p:nvPicPr>
          <p:cNvPr id="32" name="图片 31">
            <a:extLst>
              <a:ext uri="{FF2B5EF4-FFF2-40B4-BE49-F238E27FC236}">
                <a16:creationId xmlns:a16="http://schemas.microsoft.com/office/drawing/2014/main" id="{DD4C9C4B-1D46-42BD-AF0A-F290AAF1D18F}"/>
              </a:ext>
            </a:extLst>
          </p:cNvPr>
          <p:cNvPicPr>
            <a:picLocks noChangeAspect="1"/>
          </p:cNvPicPr>
          <p:nvPr/>
        </p:nvPicPr>
        <p:blipFill>
          <a:blip r:embed="rId4"/>
          <a:stretch>
            <a:fillRect/>
          </a:stretch>
        </p:blipFill>
        <p:spPr>
          <a:xfrm>
            <a:off x="4476339" y="1039141"/>
            <a:ext cx="3655789" cy="3044639"/>
          </a:xfrm>
          <a:prstGeom prst="rect">
            <a:avLst/>
          </a:prstGeom>
        </p:spPr>
      </p:pic>
      <p:sp>
        <p:nvSpPr>
          <p:cNvPr id="33" name="矩形 32">
            <a:extLst>
              <a:ext uri="{FF2B5EF4-FFF2-40B4-BE49-F238E27FC236}">
                <a16:creationId xmlns:a16="http://schemas.microsoft.com/office/drawing/2014/main" id="{D1F5954E-07B2-4870-BFBF-0EF687002EB3}"/>
              </a:ext>
            </a:extLst>
          </p:cNvPr>
          <p:cNvSpPr/>
          <p:nvPr/>
        </p:nvSpPr>
        <p:spPr>
          <a:xfrm>
            <a:off x="4595075" y="773625"/>
            <a:ext cx="2368429" cy="300082"/>
          </a:xfrm>
          <a:prstGeom prst="rect">
            <a:avLst/>
          </a:prstGeom>
        </p:spPr>
        <p:txBody>
          <a:bodyPr wrap="square">
            <a:spAutoFit/>
          </a:bodyPr>
          <a:lstStyle/>
          <a:p>
            <a:r>
              <a:rPr lang="en-US" altLang="zh-CN" sz="1350" dirty="0"/>
              <a:t>AP-XPS: (Co</a:t>
            </a:r>
            <a:r>
              <a:rPr lang="en-US" altLang="zh-CN" sz="1350" baseline="-25000" dirty="0"/>
              <a:t>0.95</a:t>
            </a:r>
            <a:r>
              <a:rPr lang="en-US" altLang="zh-CN" sz="1350" dirty="0"/>
              <a:t>Ru</a:t>
            </a:r>
            <a:r>
              <a:rPr lang="en-US" altLang="zh-CN" sz="1350" baseline="-25000" dirty="0"/>
              <a:t>0.05</a:t>
            </a:r>
            <a:r>
              <a:rPr lang="en-US" altLang="zh-CN" sz="1350" dirty="0"/>
              <a:t>)</a:t>
            </a:r>
            <a:r>
              <a:rPr lang="en-US" altLang="zh-CN" sz="1350" baseline="-25000" dirty="0"/>
              <a:t>3</a:t>
            </a:r>
            <a:r>
              <a:rPr lang="en-US" altLang="zh-CN" sz="1350" dirty="0"/>
              <a:t>O</a:t>
            </a:r>
            <a:r>
              <a:rPr lang="en-US" altLang="zh-CN" sz="1350" baseline="-25000" dirty="0"/>
              <a:t>4</a:t>
            </a:r>
            <a:r>
              <a:rPr lang="en-US" altLang="zh-CN" sz="1350" dirty="0"/>
              <a:t> </a:t>
            </a:r>
            <a:endParaRPr lang="zh-CN" altLang="en-US" sz="1350" dirty="0"/>
          </a:p>
        </p:txBody>
      </p:sp>
      <p:sp>
        <p:nvSpPr>
          <p:cNvPr id="34" name="文本框 33">
            <a:extLst>
              <a:ext uri="{FF2B5EF4-FFF2-40B4-BE49-F238E27FC236}">
                <a16:creationId xmlns:a16="http://schemas.microsoft.com/office/drawing/2014/main" id="{14B59132-48E7-4248-9DD8-A53B5FB9788A}"/>
              </a:ext>
            </a:extLst>
          </p:cNvPr>
          <p:cNvSpPr txBox="1"/>
          <p:nvPr/>
        </p:nvSpPr>
        <p:spPr>
          <a:xfrm>
            <a:off x="4784034" y="5324079"/>
            <a:ext cx="713017" cy="300082"/>
          </a:xfrm>
          <a:prstGeom prst="rect">
            <a:avLst/>
          </a:prstGeom>
          <a:noFill/>
        </p:spPr>
        <p:txBody>
          <a:bodyPr wrap="square" rtlCol="0">
            <a:spAutoFit/>
          </a:bodyPr>
          <a:lstStyle/>
          <a:p>
            <a:r>
              <a:rPr lang="en-US" altLang="zh-CN" sz="1350" dirty="0"/>
              <a:t>Co</a:t>
            </a:r>
            <a:r>
              <a:rPr lang="en-US" altLang="zh-CN" sz="1350" baseline="-25000" dirty="0"/>
              <a:t>3</a:t>
            </a:r>
            <a:r>
              <a:rPr lang="en-US" altLang="zh-CN" sz="1350" dirty="0"/>
              <a:t>O</a:t>
            </a:r>
            <a:r>
              <a:rPr lang="en-US" altLang="zh-CN" sz="1350" baseline="-25000" dirty="0"/>
              <a:t>4</a:t>
            </a:r>
            <a:endParaRPr lang="en-US" altLang="zh-CN" sz="1350" dirty="0"/>
          </a:p>
        </p:txBody>
      </p:sp>
      <p:cxnSp>
        <p:nvCxnSpPr>
          <p:cNvPr id="35" name="直接箭头连接符 34">
            <a:extLst>
              <a:ext uri="{FF2B5EF4-FFF2-40B4-BE49-F238E27FC236}">
                <a16:creationId xmlns:a16="http://schemas.microsoft.com/office/drawing/2014/main" id="{4F936F2F-7EF1-4BF7-AC39-EA67FC7A2CC2}"/>
              </a:ext>
            </a:extLst>
          </p:cNvPr>
          <p:cNvCxnSpPr>
            <a:cxnSpLocks/>
          </p:cNvCxnSpPr>
          <p:nvPr/>
        </p:nvCxnSpPr>
        <p:spPr>
          <a:xfrm>
            <a:off x="5499255" y="5472896"/>
            <a:ext cx="903837"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8" name="文本框 37">
            <a:extLst>
              <a:ext uri="{FF2B5EF4-FFF2-40B4-BE49-F238E27FC236}">
                <a16:creationId xmlns:a16="http://schemas.microsoft.com/office/drawing/2014/main" id="{940FA28F-5ECC-4D67-8896-4A15CB42CE43}"/>
              </a:ext>
            </a:extLst>
          </p:cNvPr>
          <p:cNvSpPr txBox="1"/>
          <p:nvPr/>
        </p:nvSpPr>
        <p:spPr>
          <a:xfrm>
            <a:off x="6195574" y="4797005"/>
            <a:ext cx="1386383" cy="507831"/>
          </a:xfrm>
          <a:prstGeom prst="rect">
            <a:avLst/>
          </a:prstGeom>
          <a:noFill/>
        </p:spPr>
        <p:txBody>
          <a:bodyPr wrap="square" rtlCol="0">
            <a:spAutoFit/>
          </a:bodyPr>
          <a:lstStyle/>
          <a:p>
            <a:pPr algn="ctr"/>
            <a:r>
              <a:rPr lang="en-US" altLang="zh-CN" sz="1350" dirty="0"/>
              <a:t>220</a:t>
            </a:r>
            <a:r>
              <a:rPr lang="zh-CN" altLang="en-US" sz="1350" dirty="0"/>
              <a:t>℃</a:t>
            </a:r>
            <a:endParaRPr lang="en-US" altLang="zh-CN" sz="1350" dirty="0"/>
          </a:p>
          <a:p>
            <a:pPr algn="ctr"/>
            <a:r>
              <a:rPr lang="en-US" altLang="zh-CN" sz="1350" dirty="0"/>
              <a:t>boosted by Ru</a:t>
            </a:r>
            <a:endParaRPr lang="zh-CN" altLang="en-US" sz="1350" dirty="0"/>
          </a:p>
        </p:txBody>
      </p:sp>
      <p:sp>
        <p:nvSpPr>
          <p:cNvPr id="39" name="文本框 38">
            <a:extLst>
              <a:ext uri="{FF2B5EF4-FFF2-40B4-BE49-F238E27FC236}">
                <a16:creationId xmlns:a16="http://schemas.microsoft.com/office/drawing/2014/main" id="{AD3B8B5D-B7C2-4466-9D78-8CCB0ECE5521}"/>
              </a:ext>
            </a:extLst>
          </p:cNvPr>
          <p:cNvSpPr txBox="1"/>
          <p:nvPr/>
        </p:nvSpPr>
        <p:spPr>
          <a:xfrm>
            <a:off x="6542065" y="5304836"/>
            <a:ext cx="658327" cy="300082"/>
          </a:xfrm>
          <a:prstGeom prst="rect">
            <a:avLst/>
          </a:prstGeom>
          <a:noFill/>
        </p:spPr>
        <p:txBody>
          <a:bodyPr wrap="square" rtlCol="0">
            <a:spAutoFit/>
          </a:bodyPr>
          <a:lstStyle/>
          <a:p>
            <a:r>
              <a:rPr lang="en-US" altLang="zh-CN" sz="1350" dirty="0"/>
              <a:t>Co(0)</a:t>
            </a:r>
          </a:p>
        </p:txBody>
      </p:sp>
      <p:sp>
        <p:nvSpPr>
          <p:cNvPr id="41" name="文本框 40">
            <a:extLst>
              <a:ext uri="{FF2B5EF4-FFF2-40B4-BE49-F238E27FC236}">
                <a16:creationId xmlns:a16="http://schemas.microsoft.com/office/drawing/2014/main" id="{FBFA5753-B7BD-4F73-97F2-0190D282CAEE}"/>
              </a:ext>
            </a:extLst>
          </p:cNvPr>
          <p:cNvSpPr txBox="1"/>
          <p:nvPr/>
        </p:nvSpPr>
        <p:spPr>
          <a:xfrm>
            <a:off x="4797701" y="4431649"/>
            <a:ext cx="572875" cy="300082"/>
          </a:xfrm>
          <a:prstGeom prst="rect">
            <a:avLst/>
          </a:prstGeom>
          <a:noFill/>
        </p:spPr>
        <p:txBody>
          <a:bodyPr wrap="square" rtlCol="0">
            <a:spAutoFit/>
          </a:bodyPr>
          <a:lstStyle/>
          <a:p>
            <a:r>
              <a:rPr lang="en-US" altLang="zh-CN" sz="1350" dirty="0"/>
              <a:t>Ru</a:t>
            </a:r>
            <a:r>
              <a:rPr lang="en-US" altLang="zh-CN" sz="1350" baseline="30000" dirty="0"/>
              <a:t>3+</a:t>
            </a:r>
            <a:endParaRPr lang="zh-CN" altLang="en-US" sz="1350" dirty="0"/>
          </a:p>
        </p:txBody>
      </p:sp>
      <p:cxnSp>
        <p:nvCxnSpPr>
          <p:cNvPr id="42" name="直接箭头连接符 41">
            <a:extLst>
              <a:ext uri="{FF2B5EF4-FFF2-40B4-BE49-F238E27FC236}">
                <a16:creationId xmlns:a16="http://schemas.microsoft.com/office/drawing/2014/main" id="{807FCC04-0CB3-4528-9B4C-BBE908790A98}"/>
              </a:ext>
            </a:extLst>
          </p:cNvPr>
          <p:cNvCxnSpPr>
            <a:cxnSpLocks/>
          </p:cNvCxnSpPr>
          <p:nvPr/>
        </p:nvCxnSpPr>
        <p:spPr>
          <a:xfrm>
            <a:off x="5459061" y="4591525"/>
            <a:ext cx="89217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4" name="文本框 43">
            <a:extLst>
              <a:ext uri="{FF2B5EF4-FFF2-40B4-BE49-F238E27FC236}">
                <a16:creationId xmlns:a16="http://schemas.microsoft.com/office/drawing/2014/main" id="{0DD14281-15C5-43B3-92FA-FE02C460D250}"/>
              </a:ext>
            </a:extLst>
          </p:cNvPr>
          <p:cNvSpPr txBox="1"/>
          <p:nvPr/>
        </p:nvSpPr>
        <p:spPr>
          <a:xfrm>
            <a:off x="6441321" y="4436717"/>
            <a:ext cx="1765618" cy="300082"/>
          </a:xfrm>
          <a:prstGeom prst="rect">
            <a:avLst/>
          </a:prstGeom>
          <a:noFill/>
        </p:spPr>
        <p:txBody>
          <a:bodyPr wrap="square" rtlCol="0">
            <a:spAutoFit/>
          </a:bodyPr>
          <a:lstStyle/>
          <a:p>
            <a:r>
              <a:rPr lang="en-US" altLang="zh-CN" sz="1350" dirty="0"/>
              <a:t>Ru(partial reduced )</a:t>
            </a:r>
          </a:p>
        </p:txBody>
      </p:sp>
      <p:cxnSp>
        <p:nvCxnSpPr>
          <p:cNvPr id="53" name="直接连接符 52">
            <a:extLst>
              <a:ext uri="{FF2B5EF4-FFF2-40B4-BE49-F238E27FC236}">
                <a16:creationId xmlns:a16="http://schemas.microsoft.com/office/drawing/2014/main" id="{8D14B8BF-0F1B-4D64-ABDF-F4E0B8454864}"/>
              </a:ext>
            </a:extLst>
          </p:cNvPr>
          <p:cNvCxnSpPr>
            <a:cxnSpLocks/>
          </p:cNvCxnSpPr>
          <p:nvPr/>
        </p:nvCxnSpPr>
        <p:spPr>
          <a:xfrm>
            <a:off x="4258543" y="906145"/>
            <a:ext cx="0" cy="4805540"/>
          </a:xfrm>
          <a:prstGeom prst="line">
            <a:avLst/>
          </a:prstGeom>
        </p:spPr>
        <p:style>
          <a:lnRef idx="1">
            <a:schemeClr val="accent1"/>
          </a:lnRef>
          <a:fillRef idx="0">
            <a:schemeClr val="accent1"/>
          </a:fillRef>
          <a:effectRef idx="0">
            <a:schemeClr val="accent1"/>
          </a:effectRef>
          <a:fontRef idx="minor">
            <a:schemeClr val="tx1"/>
          </a:fontRef>
        </p:style>
      </p:cxnSp>
      <p:sp>
        <p:nvSpPr>
          <p:cNvPr id="55" name="文本框 54">
            <a:extLst>
              <a:ext uri="{FF2B5EF4-FFF2-40B4-BE49-F238E27FC236}">
                <a16:creationId xmlns:a16="http://schemas.microsoft.com/office/drawing/2014/main" id="{950DACE1-D7BA-4AB4-91B3-B9DD15710189}"/>
              </a:ext>
            </a:extLst>
          </p:cNvPr>
          <p:cNvSpPr txBox="1"/>
          <p:nvPr/>
        </p:nvSpPr>
        <p:spPr>
          <a:xfrm>
            <a:off x="2828459" y="5479239"/>
            <a:ext cx="1326004" cy="300082"/>
          </a:xfrm>
          <a:prstGeom prst="rect">
            <a:avLst/>
          </a:prstGeom>
          <a:noFill/>
        </p:spPr>
        <p:txBody>
          <a:bodyPr wrap="none" rtlCol="0">
            <a:spAutoFit/>
          </a:bodyPr>
          <a:lstStyle/>
          <a:p>
            <a:r>
              <a:rPr lang="en-US" altLang="zh-CN" sz="1350" dirty="0"/>
              <a:t>CH</a:t>
            </a:r>
            <a:r>
              <a:rPr lang="en-US" altLang="zh-CN" sz="1350" baseline="-25000" dirty="0"/>
              <a:t>4</a:t>
            </a:r>
            <a:r>
              <a:rPr lang="en-US" altLang="zh-CN" sz="1350" dirty="0"/>
              <a:t> generated</a:t>
            </a:r>
            <a:endParaRPr lang="zh-CN" altLang="en-US" sz="1350" dirty="0"/>
          </a:p>
        </p:txBody>
      </p:sp>
      <p:sp>
        <p:nvSpPr>
          <p:cNvPr id="56" name="文本框 55">
            <a:extLst>
              <a:ext uri="{FF2B5EF4-FFF2-40B4-BE49-F238E27FC236}">
                <a16:creationId xmlns:a16="http://schemas.microsoft.com/office/drawing/2014/main" id="{73392F11-FEA3-4709-A0A4-6758BA0E4208}"/>
              </a:ext>
            </a:extLst>
          </p:cNvPr>
          <p:cNvSpPr txBox="1"/>
          <p:nvPr/>
        </p:nvSpPr>
        <p:spPr>
          <a:xfrm>
            <a:off x="1279876" y="3952039"/>
            <a:ext cx="1786661" cy="300082"/>
          </a:xfrm>
          <a:prstGeom prst="rect">
            <a:avLst/>
          </a:prstGeom>
          <a:noFill/>
        </p:spPr>
        <p:txBody>
          <a:bodyPr wrap="square" rtlCol="0">
            <a:spAutoFit/>
          </a:bodyPr>
          <a:lstStyle/>
          <a:p>
            <a:r>
              <a:rPr lang="en-US" altLang="zh-CN" sz="1350" dirty="0"/>
              <a:t>0.5 Torr  CO</a:t>
            </a:r>
            <a:r>
              <a:rPr lang="en-US" altLang="zh-CN" sz="1350" baseline="-25000" dirty="0"/>
              <a:t>2</a:t>
            </a:r>
            <a:r>
              <a:rPr lang="en-US" altLang="zh-CN" sz="1350" dirty="0"/>
              <a:t>+H</a:t>
            </a:r>
            <a:r>
              <a:rPr lang="en-US" altLang="zh-CN" sz="1350" baseline="-25000" dirty="0"/>
              <a:t>2</a:t>
            </a:r>
            <a:endParaRPr lang="zh-CN" altLang="en-US" sz="1350" dirty="0"/>
          </a:p>
        </p:txBody>
      </p:sp>
      <p:sp>
        <p:nvSpPr>
          <p:cNvPr id="57" name="文本框 56">
            <a:extLst>
              <a:ext uri="{FF2B5EF4-FFF2-40B4-BE49-F238E27FC236}">
                <a16:creationId xmlns:a16="http://schemas.microsoft.com/office/drawing/2014/main" id="{3707D01C-DCE8-43D2-9564-754B6D68938B}"/>
              </a:ext>
            </a:extLst>
          </p:cNvPr>
          <p:cNvSpPr txBox="1"/>
          <p:nvPr/>
        </p:nvSpPr>
        <p:spPr>
          <a:xfrm>
            <a:off x="6255953" y="5962708"/>
            <a:ext cx="1326004" cy="300082"/>
          </a:xfrm>
          <a:prstGeom prst="rect">
            <a:avLst/>
          </a:prstGeom>
          <a:noFill/>
        </p:spPr>
        <p:txBody>
          <a:bodyPr wrap="none" rtlCol="0">
            <a:spAutoFit/>
          </a:bodyPr>
          <a:lstStyle/>
          <a:p>
            <a:r>
              <a:rPr lang="en-US" altLang="zh-CN" sz="1350" dirty="0"/>
              <a:t>CH</a:t>
            </a:r>
            <a:r>
              <a:rPr lang="en-US" altLang="zh-CN" sz="1350" baseline="-25000" dirty="0"/>
              <a:t>4</a:t>
            </a:r>
            <a:r>
              <a:rPr lang="en-US" altLang="zh-CN" sz="1350" dirty="0"/>
              <a:t> generated</a:t>
            </a:r>
            <a:endParaRPr lang="zh-CN" altLang="en-US" sz="1350" dirty="0"/>
          </a:p>
        </p:txBody>
      </p:sp>
      <p:sp>
        <p:nvSpPr>
          <p:cNvPr id="59" name="文本框 58">
            <a:extLst>
              <a:ext uri="{FF2B5EF4-FFF2-40B4-BE49-F238E27FC236}">
                <a16:creationId xmlns:a16="http://schemas.microsoft.com/office/drawing/2014/main" id="{6665A970-B56D-41B1-BD5B-F37F4261F841}"/>
              </a:ext>
            </a:extLst>
          </p:cNvPr>
          <p:cNvSpPr txBox="1"/>
          <p:nvPr/>
        </p:nvSpPr>
        <p:spPr>
          <a:xfrm>
            <a:off x="267110" y="753969"/>
            <a:ext cx="1858201" cy="300082"/>
          </a:xfrm>
          <a:prstGeom prst="rect">
            <a:avLst/>
          </a:prstGeom>
          <a:noFill/>
        </p:spPr>
        <p:txBody>
          <a:bodyPr wrap="none" rtlCol="0">
            <a:spAutoFit/>
          </a:bodyPr>
          <a:lstStyle/>
          <a:p>
            <a:r>
              <a:rPr lang="en-US" altLang="zh-CN" sz="1350" dirty="0"/>
              <a:t>AP-XPS</a:t>
            </a:r>
            <a:r>
              <a:rPr lang="zh-CN" altLang="en-US" sz="1350" dirty="0"/>
              <a:t>：</a:t>
            </a:r>
            <a:r>
              <a:rPr lang="en-US" altLang="zh-CN" sz="1350" dirty="0"/>
              <a:t>Co</a:t>
            </a:r>
            <a:r>
              <a:rPr lang="en-US" altLang="zh-CN" sz="1350" baseline="-25000" dirty="0"/>
              <a:t>3</a:t>
            </a:r>
            <a:r>
              <a:rPr lang="en-US" altLang="zh-CN" sz="1350" dirty="0"/>
              <a:t>O</a:t>
            </a:r>
            <a:r>
              <a:rPr lang="en-US" altLang="zh-CN" sz="1350" baseline="-25000" dirty="0"/>
              <a:t>4  </a:t>
            </a:r>
            <a:r>
              <a:rPr lang="en-US" altLang="zh-CN" sz="1350" dirty="0"/>
              <a:t>only</a:t>
            </a:r>
          </a:p>
        </p:txBody>
      </p:sp>
      <p:cxnSp>
        <p:nvCxnSpPr>
          <p:cNvPr id="43" name="直接箭头连接符 42">
            <a:extLst>
              <a:ext uri="{FF2B5EF4-FFF2-40B4-BE49-F238E27FC236}">
                <a16:creationId xmlns:a16="http://schemas.microsoft.com/office/drawing/2014/main" id="{66823518-941B-414F-8B7E-E39B48AEBF0D}"/>
              </a:ext>
            </a:extLst>
          </p:cNvPr>
          <p:cNvCxnSpPr>
            <a:cxnSpLocks/>
          </p:cNvCxnSpPr>
          <p:nvPr/>
        </p:nvCxnSpPr>
        <p:spPr>
          <a:xfrm>
            <a:off x="6855411" y="5624161"/>
            <a:ext cx="0" cy="29465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5" name="文本框 44">
            <a:extLst>
              <a:ext uri="{FF2B5EF4-FFF2-40B4-BE49-F238E27FC236}">
                <a16:creationId xmlns:a16="http://schemas.microsoft.com/office/drawing/2014/main" id="{DFD2DD09-B4D2-465D-941C-FCFAFB30A8FD}"/>
              </a:ext>
            </a:extLst>
          </p:cNvPr>
          <p:cNvSpPr txBox="1"/>
          <p:nvPr/>
        </p:nvSpPr>
        <p:spPr>
          <a:xfrm>
            <a:off x="5679367" y="4035875"/>
            <a:ext cx="1786661" cy="300082"/>
          </a:xfrm>
          <a:prstGeom prst="rect">
            <a:avLst/>
          </a:prstGeom>
          <a:noFill/>
        </p:spPr>
        <p:txBody>
          <a:bodyPr wrap="square" rtlCol="0">
            <a:spAutoFit/>
          </a:bodyPr>
          <a:lstStyle/>
          <a:p>
            <a:r>
              <a:rPr lang="en-US" altLang="zh-CN" sz="1350" dirty="0"/>
              <a:t>0.5 Torr  CO</a:t>
            </a:r>
            <a:r>
              <a:rPr lang="en-US" altLang="zh-CN" sz="1350" baseline="-25000" dirty="0"/>
              <a:t>2</a:t>
            </a:r>
            <a:r>
              <a:rPr lang="en-US" altLang="zh-CN" sz="1350" dirty="0"/>
              <a:t>+H</a:t>
            </a:r>
            <a:r>
              <a:rPr lang="en-US" altLang="zh-CN" sz="1350" baseline="-25000" dirty="0"/>
              <a:t>2</a:t>
            </a:r>
            <a:endParaRPr lang="zh-CN" altLang="en-US" sz="1350" dirty="0"/>
          </a:p>
        </p:txBody>
      </p:sp>
    </p:spTree>
    <p:extLst>
      <p:ext uri="{BB962C8B-B14F-4D97-AF65-F5344CB8AC3E}">
        <p14:creationId xmlns:p14="http://schemas.microsoft.com/office/powerpoint/2010/main" val="3925305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灯片编号占位符 9">
            <a:extLst>
              <a:ext uri="{FF2B5EF4-FFF2-40B4-BE49-F238E27FC236}">
                <a16:creationId xmlns:a16="http://schemas.microsoft.com/office/drawing/2014/main" id="{22098C80-7E0A-42E3-8DD3-96F0502B7E64}"/>
              </a:ext>
            </a:extLst>
          </p:cNvPr>
          <p:cNvSpPr>
            <a:spLocks noGrp="1"/>
          </p:cNvSpPr>
          <p:nvPr>
            <p:ph type="sldNum" sz="quarter" idx="12"/>
          </p:nvPr>
        </p:nvSpPr>
        <p:spPr/>
        <p:txBody>
          <a:bodyPr/>
          <a:lstStyle/>
          <a:p>
            <a:fld id="{6BD4A2ED-E8D3-4D51-9DE0-818A08A0F7D8}" type="slidenum">
              <a:rPr lang="zh-CN" altLang="en-US" smtClean="0"/>
              <a:t>15</a:t>
            </a:fld>
            <a:endParaRPr lang="zh-CN" altLang="en-US"/>
          </a:p>
        </p:txBody>
      </p:sp>
      <p:cxnSp>
        <p:nvCxnSpPr>
          <p:cNvPr id="11" name="直接连接符 10">
            <a:extLst>
              <a:ext uri="{FF2B5EF4-FFF2-40B4-BE49-F238E27FC236}">
                <a16:creationId xmlns:a16="http://schemas.microsoft.com/office/drawing/2014/main" id="{9EDC4BC6-25F7-4026-996B-31746F224183}"/>
              </a:ext>
            </a:extLst>
          </p:cNvPr>
          <p:cNvCxnSpPr>
            <a:cxnSpLocks/>
          </p:cNvCxnSpPr>
          <p:nvPr/>
        </p:nvCxnSpPr>
        <p:spPr>
          <a:xfrm>
            <a:off x="81863" y="573201"/>
            <a:ext cx="18099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32">
            <a:extLst>
              <a:ext uri="{FF2B5EF4-FFF2-40B4-BE49-F238E27FC236}">
                <a16:creationId xmlns:a16="http://schemas.microsoft.com/office/drawing/2014/main" id="{4BA078F2-88CE-4C9F-9C0D-B3FD9BC46C38}"/>
              </a:ext>
            </a:extLst>
          </p:cNvPr>
          <p:cNvSpPr txBox="1"/>
          <p:nvPr/>
        </p:nvSpPr>
        <p:spPr>
          <a:xfrm>
            <a:off x="81864" y="102659"/>
            <a:ext cx="3069710" cy="461664"/>
          </a:xfrm>
          <a:prstGeom prst="rect">
            <a:avLst/>
          </a:prstGeom>
          <a:noFill/>
        </p:spPr>
        <p:txBody>
          <a:bodyPr wrap="square" rtlCol="0">
            <a:spAutoFit/>
          </a:bodyPr>
          <a:lstStyle/>
          <a:p>
            <a:r>
              <a:rPr lang="en-US" altLang="zh-CN" sz="2400" b="1" dirty="0"/>
              <a:t>Summary</a:t>
            </a:r>
            <a:endParaRPr lang="zh-CN" altLang="en-US" sz="2400" b="1" dirty="0"/>
          </a:p>
        </p:txBody>
      </p:sp>
      <p:pic>
        <p:nvPicPr>
          <p:cNvPr id="16" name="图片 15">
            <a:extLst>
              <a:ext uri="{FF2B5EF4-FFF2-40B4-BE49-F238E27FC236}">
                <a16:creationId xmlns:a16="http://schemas.microsoft.com/office/drawing/2014/main" id="{CC1BBE8C-0C9D-4473-9954-A485E8CE6810}"/>
              </a:ext>
            </a:extLst>
          </p:cNvPr>
          <p:cNvPicPr>
            <a:picLocks noChangeAspect="1"/>
          </p:cNvPicPr>
          <p:nvPr/>
        </p:nvPicPr>
        <p:blipFill>
          <a:blip r:embed="rId3">
            <a:alphaModFix amt="20000"/>
          </a:blip>
          <a:stretch>
            <a:fillRect/>
          </a:stretch>
        </p:blipFill>
        <p:spPr>
          <a:xfrm>
            <a:off x="881166" y="1289623"/>
            <a:ext cx="7045391" cy="4779329"/>
          </a:xfrm>
          <a:prstGeom prst="rect">
            <a:avLst/>
          </a:prstGeom>
        </p:spPr>
      </p:pic>
      <p:sp>
        <p:nvSpPr>
          <p:cNvPr id="2" name="文本框 1">
            <a:extLst>
              <a:ext uri="{FF2B5EF4-FFF2-40B4-BE49-F238E27FC236}">
                <a16:creationId xmlns:a16="http://schemas.microsoft.com/office/drawing/2014/main" id="{2073B793-7A3C-4BC7-A699-A77EDC87E629}"/>
              </a:ext>
            </a:extLst>
          </p:cNvPr>
          <p:cNvSpPr txBox="1"/>
          <p:nvPr/>
        </p:nvSpPr>
        <p:spPr>
          <a:xfrm>
            <a:off x="423081" y="996287"/>
            <a:ext cx="8134065" cy="5570756"/>
          </a:xfrm>
          <a:prstGeom prst="rect">
            <a:avLst/>
          </a:prstGeom>
          <a:noFill/>
        </p:spPr>
        <p:txBody>
          <a:bodyPr wrap="square" rtlCol="0">
            <a:spAutoFit/>
          </a:bodyPr>
          <a:lstStyle/>
          <a:p>
            <a:pPr marL="285750" indent="-285750" algn="just">
              <a:buFont typeface="Arial" panose="020B0604020202020204" pitchFamily="34" charset="0"/>
              <a:buChar char="•"/>
            </a:pPr>
            <a:r>
              <a:rPr lang="en-US" altLang="zh-CN" sz="2000" dirty="0"/>
              <a:t>Binding energy of core level electrons can be obtained by XPS experiments, which is sensitive to change of electron states. Photoelectron detected by XPS detector has a </a:t>
            </a:r>
            <a:r>
              <a:rPr kumimoji="1" lang="en-US" altLang="zh-CN" sz="2000" dirty="0">
                <a:solidFill>
                  <a:srgbClr val="000000"/>
                </a:solidFill>
              </a:rPr>
              <a:t>mean free path lower than 10 nm, making </a:t>
            </a:r>
            <a:r>
              <a:rPr lang="en-US" altLang="zh-CN" sz="2000" dirty="0"/>
              <a:t>XPS a powerful technique for surface analysis. </a:t>
            </a:r>
          </a:p>
          <a:p>
            <a:pPr marL="285750" indent="-285750" algn="just">
              <a:buFont typeface="Arial" panose="020B0604020202020204" pitchFamily="34" charset="0"/>
              <a:buChar char="•"/>
            </a:pPr>
            <a:endParaRPr lang="en-US" altLang="zh-CN" sz="2000" dirty="0"/>
          </a:p>
          <a:p>
            <a:pPr algn="just"/>
            <a:endParaRPr lang="en-US" altLang="zh-CN" sz="2000" dirty="0"/>
          </a:p>
          <a:p>
            <a:pPr marL="285750" indent="-285750" algn="just">
              <a:buFont typeface="Arial" panose="020B0604020202020204" pitchFamily="34" charset="0"/>
              <a:buChar char="•"/>
            </a:pPr>
            <a:r>
              <a:rPr lang="en-US" altLang="zh-CN" sz="2000" dirty="0"/>
              <a:t>UHV is required for traditional XPS experiments. Results of UHV XPS measurements is not representative for real condition. AP-XPS use separated chamber and differential pumping system to perform test in near ambient pressure and different temperature, thus provide more real information.</a:t>
            </a:r>
          </a:p>
          <a:p>
            <a:pPr marL="285750" indent="-285750" algn="just">
              <a:buFont typeface="Arial" panose="020B0604020202020204" pitchFamily="34" charset="0"/>
              <a:buChar char="•"/>
            </a:pPr>
            <a:endParaRPr lang="en-US" altLang="zh-CN" sz="2000" dirty="0"/>
          </a:p>
          <a:p>
            <a:pPr marL="285750" indent="-285750" algn="just">
              <a:buFont typeface="Arial" panose="020B0604020202020204" pitchFamily="34" charset="0"/>
              <a:buChar char="•"/>
            </a:pPr>
            <a:endParaRPr lang="en-US" altLang="zh-CN" sz="2000" dirty="0"/>
          </a:p>
          <a:p>
            <a:pPr marL="285750" indent="-285750">
              <a:buFont typeface="Arial" panose="020B0604020202020204" pitchFamily="34" charset="0"/>
              <a:buChar char="•"/>
            </a:pPr>
            <a:r>
              <a:rPr lang="en-US" altLang="zh-CN" sz="2000" dirty="0"/>
              <a:t>Absorption, rearrangement of surface atom, change in coordinate number or form, all result in change of binding energy, which can be tested and analyzed by AP-XPS in real application.  </a:t>
            </a:r>
          </a:p>
          <a:p>
            <a:pPr marL="285750" indent="-285750">
              <a:buFont typeface="Arial" panose="020B0604020202020204" pitchFamily="34" charset="0"/>
              <a:buChar char="•"/>
            </a:pPr>
            <a:endParaRPr lang="en-US" altLang="zh-CN" dirty="0"/>
          </a:p>
          <a:p>
            <a:pPr marL="285750" indent="-285750">
              <a:buFont typeface="Arial" panose="020B0604020202020204" pitchFamily="34" charset="0"/>
              <a:buChar char="•"/>
            </a:pPr>
            <a:endParaRPr lang="zh-CN" altLang="en-US" dirty="0"/>
          </a:p>
        </p:txBody>
      </p:sp>
    </p:spTree>
    <p:extLst>
      <p:ext uri="{BB962C8B-B14F-4D97-AF65-F5344CB8AC3E}">
        <p14:creationId xmlns:p14="http://schemas.microsoft.com/office/powerpoint/2010/main" val="29801303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6">
            <a:extLst>
              <a:ext uri="{FF2B5EF4-FFF2-40B4-BE49-F238E27FC236}">
                <a16:creationId xmlns:a16="http://schemas.microsoft.com/office/drawing/2014/main" id="{7C47C4F2-A51C-4747-9BF5-3313082AC16C}"/>
              </a:ext>
            </a:extLst>
          </p:cNvPr>
          <p:cNvSpPr>
            <a:spLocks noGrp="1"/>
          </p:cNvSpPr>
          <p:nvPr>
            <p:ph type="sldNum" sz="quarter" idx="12"/>
          </p:nvPr>
        </p:nvSpPr>
        <p:spPr/>
        <p:txBody>
          <a:bodyPr/>
          <a:lstStyle/>
          <a:p>
            <a:fld id="{6BD4A2ED-E8D3-4D51-9DE0-818A08A0F7D8}" type="slidenum">
              <a:rPr lang="zh-CN" altLang="en-US" smtClean="0"/>
              <a:t>16</a:t>
            </a:fld>
            <a:endParaRPr lang="zh-CN" altLang="en-US"/>
          </a:p>
        </p:txBody>
      </p:sp>
      <p:cxnSp>
        <p:nvCxnSpPr>
          <p:cNvPr id="9" name="直接连接符 8">
            <a:extLst>
              <a:ext uri="{FF2B5EF4-FFF2-40B4-BE49-F238E27FC236}">
                <a16:creationId xmlns:a16="http://schemas.microsoft.com/office/drawing/2014/main" id="{011E0C61-7A60-44D3-B3DE-815A68547D4E}"/>
              </a:ext>
            </a:extLst>
          </p:cNvPr>
          <p:cNvCxnSpPr>
            <a:cxnSpLocks/>
          </p:cNvCxnSpPr>
          <p:nvPr/>
        </p:nvCxnSpPr>
        <p:spPr>
          <a:xfrm>
            <a:off x="81863" y="573201"/>
            <a:ext cx="306971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32">
            <a:extLst>
              <a:ext uri="{FF2B5EF4-FFF2-40B4-BE49-F238E27FC236}">
                <a16:creationId xmlns:a16="http://schemas.microsoft.com/office/drawing/2014/main" id="{42B8977D-C0A4-49E0-9045-AB0DA406C909}"/>
              </a:ext>
            </a:extLst>
          </p:cNvPr>
          <p:cNvSpPr txBox="1"/>
          <p:nvPr/>
        </p:nvSpPr>
        <p:spPr>
          <a:xfrm>
            <a:off x="81864" y="102659"/>
            <a:ext cx="3069710" cy="461664"/>
          </a:xfrm>
          <a:prstGeom prst="rect">
            <a:avLst/>
          </a:prstGeom>
          <a:noFill/>
        </p:spPr>
        <p:txBody>
          <a:bodyPr wrap="square" rtlCol="0">
            <a:spAutoFit/>
          </a:bodyPr>
          <a:lstStyle/>
          <a:p>
            <a:r>
              <a:rPr lang="en-US" altLang="zh-CN" sz="2400" b="1" dirty="0"/>
              <a:t>References</a:t>
            </a:r>
            <a:endParaRPr lang="zh-CN" altLang="en-US" sz="2400" b="1" dirty="0"/>
          </a:p>
        </p:txBody>
      </p:sp>
      <p:sp>
        <p:nvSpPr>
          <p:cNvPr id="2" name="文本框 1">
            <a:extLst>
              <a:ext uri="{FF2B5EF4-FFF2-40B4-BE49-F238E27FC236}">
                <a16:creationId xmlns:a16="http://schemas.microsoft.com/office/drawing/2014/main" id="{4BCC0F8E-C89E-4765-913D-D176C09CCCA3}"/>
              </a:ext>
            </a:extLst>
          </p:cNvPr>
          <p:cNvSpPr txBox="1"/>
          <p:nvPr/>
        </p:nvSpPr>
        <p:spPr>
          <a:xfrm>
            <a:off x="163075" y="921903"/>
            <a:ext cx="8686993" cy="4611519"/>
          </a:xfrm>
          <a:prstGeom prst="rect">
            <a:avLst/>
          </a:prstGeom>
          <a:noFill/>
        </p:spPr>
        <p:txBody>
          <a:bodyPr wrap="none" rtlCol="0">
            <a:spAutoFit/>
          </a:bodyPr>
          <a:lstStyle/>
          <a:p>
            <a:pPr>
              <a:lnSpc>
                <a:spcPct val="150000"/>
              </a:lnSpc>
            </a:pPr>
            <a:r>
              <a:rPr lang="en-US" altLang="zh-CN" dirty="0"/>
              <a:t>[1] X. Bao*, et. al, </a:t>
            </a:r>
            <a:r>
              <a:rPr lang="en-US" altLang="zh-CN" i="1" dirty="0"/>
              <a:t>Chem. Rev</a:t>
            </a:r>
            <a:r>
              <a:rPr lang="en-US" altLang="zh-CN" dirty="0"/>
              <a:t>., </a:t>
            </a:r>
            <a:r>
              <a:rPr lang="en-US" altLang="zh-CN" b="1" dirty="0"/>
              <a:t>2019</a:t>
            </a:r>
            <a:r>
              <a:rPr lang="en-US" altLang="zh-CN" dirty="0"/>
              <a:t>, 119, 12, 6822-6905.</a:t>
            </a:r>
          </a:p>
          <a:p>
            <a:pPr>
              <a:lnSpc>
                <a:spcPct val="150000"/>
              </a:lnSpc>
            </a:pPr>
            <a:r>
              <a:rPr lang="en-US" altLang="zh-CN" dirty="0"/>
              <a:t>[2] G. A. </a:t>
            </a:r>
            <a:r>
              <a:rPr lang="en-US" altLang="zh-CN" dirty="0" err="1"/>
              <a:t>Somorjai</a:t>
            </a:r>
            <a:r>
              <a:rPr lang="en-US" altLang="zh-CN" dirty="0"/>
              <a:t>*, et. al, </a:t>
            </a:r>
            <a:r>
              <a:rPr lang="en-US" altLang="zh-CN" i="1" dirty="0"/>
              <a:t>Science</a:t>
            </a:r>
            <a:r>
              <a:rPr lang="en-US" altLang="zh-CN" dirty="0"/>
              <a:t>, </a:t>
            </a:r>
            <a:r>
              <a:rPr lang="en-US" altLang="zh-CN" b="1" dirty="0"/>
              <a:t>2010</a:t>
            </a:r>
            <a:r>
              <a:rPr lang="en-US" altLang="zh-CN" dirty="0"/>
              <a:t>, 327,</a:t>
            </a:r>
            <a:r>
              <a:rPr lang="zh-CN" altLang="en-US" dirty="0"/>
              <a:t> </a:t>
            </a:r>
            <a:r>
              <a:rPr lang="en-US" altLang="zh-CN" dirty="0"/>
              <a:t>5967,</a:t>
            </a:r>
            <a:r>
              <a:rPr lang="zh-CN" altLang="en-US" dirty="0"/>
              <a:t> </a:t>
            </a:r>
            <a:r>
              <a:rPr lang="en-US" altLang="zh-CN" dirty="0"/>
              <a:t>850-853.</a:t>
            </a:r>
            <a:br>
              <a:rPr lang="en-US" altLang="zh-CN" dirty="0"/>
            </a:br>
            <a:r>
              <a:rPr lang="en-US" altLang="zh-CN" dirty="0"/>
              <a:t>[3] Feng Tao*, et. al, </a:t>
            </a:r>
            <a:r>
              <a:rPr lang="en-US" altLang="zh-CN" i="1" dirty="0"/>
              <a:t>ACS </a:t>
            </a:r>
            <a:r>
              <a:rPr lang="en-US" altLang="zh-CN" i="1" dirty="0" err="1"/>
              <a:t>Catal</a:t>
            </a:r>
            <a:r>
              <a:rPr lang="en-US" altLang="zh-CN" dirty="0"/>
              <a:t>. </a:t>
            </a:r>
            <a:r>
              <a:rPr lang="en-US" altLang="zh-CN" b="1" dirty="0"/>
              <a:t>2012</a:t>
            </a:r>
            <a:r>
              <a:rPr lang="en-US" altLang="zh-CN" dirty="0"/>
              <a:t>, 2, 2403−2408</a:t>
            </a:r>
            <a:endParaRPr lang="zh-CN" altLang="en-US" dirty="0"/>
          </a:p>
          <a:p>
            <a:pPr>
              <a:lnSpc>
                <a:spcPct val="150000"/>
              </a:lnSpc>
            </a:pPr>
            <a:r>
              <a:rPr lang="en-US" altLang="zh-CN" dirty="0"/>
              <a:t>[4] M. Ammann*, et. al, </a:t>
            </a:r>
            <a:r>
              <a:rPr lang="en-US" altLang="zh-CN" i="1" dirty="0"/>
              <a:t>Top </a:t>
            </a:r>
            <a:r>
              <a:rPr lang="en-US" altLang="zh-CN" i="1" dirty="0" err="1"/>
              <a:t>Catal</a:t>
            </a:r>
            <a:r>
              <a:rPr lang="en-US" altLang="zh-CN" dirty="0"/>
              <a:t>., </a:t>
            </a:r>
            <a:r>
              <a:rPr lang="en-US" altLang="zh-CN" b="1" dirty="0"/>
              <a:t>2016</a:t>
            </a:r>
            <a:r>
              <a:rPr lang="en-US" altLang="zh-CN" dirty="0"/>
              <a:t>, 59, 591-604.</a:t>
            </a:r>
          </a:p>
          <a:p>
            <a:pPr>
              <a:lnSpc>
                <a:spcPct val="150000"/>
              </a:lnSpc>
            </a:pPr>
            <a:r>
              <a:rPr lang="en-US" altLang="zh-CN" dirty="0"/>
              <a:t>[5] J. A. van </a:t>
            </a:r>
            <a:r>
              <a:rPr lang="en-US" altLang="zh-CN" dirty="0" err="1"/>
              <a:t>Bokhoven</a:t>
            </a:r>
            <a:r>
              <a:rPr lang="en-US" altLang="zh-CN" dirty="0"/>
              <a:t>*, et. al, </a:t>
            </a:r>
            <a:r>
              <a:rPr lang="en-US" altLang="zh-CN" i="1" dirty="0"/>
              <a:t>J. Phys. Chem. Lett</a:t>
            </a:r>
            <a:r>
              <a:rPr lang="en-US" altLang="zh-CN" dirty="0"/>
              <a:t>., </a:t>
            </a:r>
            <a:r>
              <a:rPr lang="en-US" altLang="zh-CN" b="1" dirty="0"/>
              <a:t>2017</a:t>
            </a:r>
            <a:r>
              <a:rPr lang="en-US" altLang="zh-CN" dirty="0"/>
              <a:t>, 8, 102-108.</a:t>
            </a:r>
          </a:p>
          <a:p>
            <a:pPr>
              <a:lnSpc>
                <a:spcPct val="150000"/>
              </a:lnSpc>
            </a:pPr>
            <a:r>
              <a:rPr lang="en-US" altLang="zh-CN" dirty="0"/>
              <a:t>[6] John T. Newberg*, et. al, </a:t>
            </a:r>
            <a:r>
              <a:rPr lang="en-US" altLang="zh-CN" i="1" dirty="0"/>
              <a:t>Surf. Sci. Rep.</a:t>
            </a:r>
            <a:r>
              <a:rPr lang="fr-FR" altLang="zh-CN" i="1" dirty="0"/>
              <a:t> </a:t>
            </a:r>
            <a:r>
              <a:rPr lang="fr-FR" altLang="zh-CN" b="1" dirty="0"/>
              <a:t>2018</a:t>
            </a:r>
            <a:r>
              <a:rPr lang="fr-FR" altLang="zh-CN" dirty="0"/>
              <a:t>, 73, 37-57</a:t>
            </a:r>
            <a:endParaRPr lang="en-US" altLang="zh-CN" dirty="0"/>
          </a:p>
          <a:p>
            <a:pPr>
              <a:lnSpc>
                <a:spcPct val="150000"/>
              </a:lnSpc>
            </a:pPr>
            <a:r>
              <a:rPr lang="en-US" altLang="zh-CN" dirty="0"/>
              <a:t>[7] J. </a:t>
            </a:r>
            <a:r>
              <a:rPr lang="en-US" altLang="zh-CN" dirty="0" err="1"/>
              <a:t>Frenken</a:t>
            </a:r>
            <a:r>
              <a:rPr lang="en-US" altLang="zh-CN" dirty="0"/>
              <a:t> and I. Groot (eds.), </a:t>
            </a:r>
            <a:r>
              <a:rPr lang="en-US" altLang="zh-CN" i="1" dirty="0"/>
              <a:t>Operando Research in Heterogeneous Catalysis</a:t>
            </a:r>
            <a:r>
              <a:rPr lang="en-US" altLang="zh-CN" dirty="0"/>
              <a:t>,</a:t>
            </a:r>
          </a:p>
          <a:p>
            <a:pPr>
              <a:lnSpc>
                <a:spcPct val="150000"/>
              </a:lnSpc>
            </a:pPr>
            <a:r>
              <a:rPr lang="en-US" altLang="zh-CN" dirty="0"/>
              <a:t> </a:t>
            </a:r>
            <a:r>
              <a:rPr lang="en-US" altLang="zh-CN" i="1" dirty="0"/>
              <a:t>Chapter 2</a:t>
            </a:r>
            <a:r>
              <a:rPr lang="en-US" altLang="zh-CN" dirty="0"/>
              <a:t>, Springer Series in Chemical Physics 114, 2017. </a:t>
            </a:r>
          </a:p>
          <a:p>
            <a:pPr>
              <a:lnSpc>
                <a:spcPct val="150000"/>
              </a:lnSpc>
            </a:pPr>
            <a:r>
              <a:rPr lang="en-US" altLang="zh-CN" dirty="0"/>
              <a:t>[8] A. Jablonski, C.J. Powell, </a:t>
            </a:r>
            <a:r>
              <a:rPr lang="en-US" altLang="zh-CN" i="1" dirty="0"/>
              <a:t>J. Electron. </a:t>
            </a:r>
            <a:r>
              <a:rPr lang="en-US" altLang="zh-CN" i="1" dirty="0" err="1"/>
              <a:t>Spectrosc</a:t>
            </a:r>
            <a:r>
              <a:rPr lang="en-US" altLang="zh-CN" dirty="0"/>
              <a:t>. </a:t>
            </a:r>
            <a:r>
              <a:rPr lang="en-US" altLang="zh-CN" b="1" dirty="0"/>
              <a:t>2015, </a:t>
            </a:r>
            <a:r>
              <a:rPr lang="en-US" altLang="zh-CN" dirty="0"/>
              <a:t>199, 27-37</a:t>
            </a:r>
          </a:p>
          <a:p>
            <a:pPr>
              <a:lnSpc>
                <a:spcPct val="150000"/>
              </a:lnSpc>
            </a:pPr>
            <a:r>
              <a:rPr lang="en-US" altLang="zh-CN" dirty="0"/>
              <a:t>[9] A. </a:t>
            </a:r>
            <a:r>
              <a:rPr lang="en-US" altLang="zh-CN" dirty="0" err="1"/>
              <a:t>Kolmakov</a:t>
            </a:r>
            <a:r>
              <a:rPr lang="en-US" altLang="zh-CN" dirty="0"/>
              <a:t>*, et. al, </a:t>
            </a:r>
            <a:r>
              <a:rPr lang="en-US" altLang="zh-CN" i="1" dirty="0"/>
              <a:t>Nanoscale</a:t>
            </a:r>
            <a:r>
              <a:rPr lang="en-US" altLang="zh-CN" dirty="0"/>
              <a:t> </a:t>
            </a:r>
            <a:r>
              <a:rPr lang="en-US" altLang="zh-CN" b="1" dirty="0"/>
              <a:t>2014</a:t>
            </a:r>
            <a:r>
              <a:rPr lang="en-US" altLang="zh-CN" dirty="0"/>
              <a:t>, 6, 14394-14403</a:t>
            </a:r>
          </a:p>
          <a:p>
            <a:pPr>
              <a:lnSpc>
                <a:spcPct val="150000"/>
              </a:lnSpc>
            </a:pPr>
            <a:r>
              <a:rPr lang="en-US" altLang="zh-CN" dirty="0"/>
              <a:t>[10] M.B. Salmeron*, et. al </a:t>
            </a:r>
            <a:r>
              <a:rPr lang="en-US" altLang="zh-CN" i="1" dirty="0"/>
              <a:t>J. Phys. Chem. Lett.</a:t>
            </a:r>
            <a:r>
              <a:rPr lang="en-US" altLang="zh-CN" b="1" i="1" dirty="0"/>
              <a:t> </a:t>
            </a:r>
            <a:r>
              <a:rPr lang="en-US" altLang="zh-CN" b="1" dirty="0"/>
              <a:t>2016</a:t>
            </a:r>
            <a:r>
              <a:rPr lang="en-US" altLang="zh-CN" dirty="0"/>
              <a:t>, 7, 1622–1627</a:t>
            </a:r>
            <a:endParaRPr lang="en-US" altLang="zh-CN" sz="1600" dirty="0"/>
          </a:p>
        </p:txBody>
      </p:sp>
    </p:spTree>
    <p:extLst>
      <p:ext uri="{BB962C8B-B14F-4D97-AF65-F5344CB8AC3E}">
        <p14:creationId xmlns:p14="http://schemas.microsoft.com/office/powerpoint/2010/main" val="367706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99BCE61-6D4A-4896-B285-8A25130AC2CE}"/>
              </a:ext>
            </a:extLst>
          </p:cNvPr>
          <p:cNvSpPr>
            <a:spLocks noGrp="1"/>
          </p:cNvSpPr>
          <p:nvPr>
            <p:ph type="title"/>
          </p:nvPr>
        </p:nvSpPr>
        <p:spPr/>
        <p:txBody>
          <a:bodyPr/>
          <a:lstStyle/>
          <a:p>
            <a:r>
              <a:rPr lang="zh-CN" altLang="en-US" dirty="0"/>
              <a:t>致谢</a:t>
            </a:r>
          </a:p>
        </p:txBody>
      </p:sp>
      <p:sp>
        <p:nvSpPr>
          <p:cNvPr id="3" name="内容占位符 2">
            <a:extLst>
              <a:ext uri="{FF2B5EF4-FFF2-40B4-BE49-F238E27FC236}">
                <a16:creationId xmlns:a16="http://schemas.microsoft.com/office/drawing/2014/main" id="{5AD3ED15-B83D-4B5E-9294-24981DC1917F}"/>
              </a:ext>
            </a:extLst>
          </p:cNvPr>
          <p:cNvSpPr>
            <a:spLocks noGrp="1"/>
          </p:cNvSpPr>
          <p:nvPr>
            <p:ph idx="1"/>
          </p:nvPr>
        </p:nvSpPr>
        <p:spPr>
          <a:xfrm>
            <a:off x="457200" y="1752600"/>
            <a:ext cx="8362950" cy="3710651"/>
          </a:xfrm>
        </p:spPr>
        <p:txBody>
          <a:bodyPr>
            <a:normAutofit/>
          </a:bodyPr>
          <a:lstStyle/>
          <a:p>
            <a:pPr marL="342900" indent="-342900">
              <a:buFont typeface="Wingdings" panose="05000000000000000000" pitchFamily="2" charset="2"/>
              <a:buChar char="l"/>
            </a:pPr>
            <a:r>
              <a:rPr lang="zh-CN" altLang="en-US" sz="2800" dirty="0"/>
              <a:t>感谢江颖老师的指导</a:t>
            </a:r>
            <a:endParaRPr lang="en-US" altLang="zh-CN" sz="2800" dirty="0"/>
          </a:p>
          <a:p>
            <a:pPr marL="342900" indent="-342900">
              <a:buFont typeface="Wingdings" panose="05000000000000000000" pitchFamily="2" charset="2"/>
              <a:buChar char="l"/>
            </a:pPr>
            <a:r>
              <a:rPr lang="zh-CN" altLang="en-US" sz="2800" dirty="0"/>
              <a:t>感谢各位同学的讨论</a:t>
            </a:r>
            <a:endParaRPr lang="en-US" altLang="zh-CN" sz="2800" dirty="0"/>
          </a:p>
        </p:txBody>
      </p:sp>
      <p:sp>
        <p:nvSpPr>
          <p:cNvPr id="4" name="灯片编号占位符 3">
            <a:extLst>
              <a:ext uri="{FF2B5EF4-FFF2-40B4-BE49-F238E27FC236}">
                <a16:creationId xmlns:a16="http://schemas.microsoft.com/office/drawing/2014/main" id="{462037D5-A5C8-41EC-BD83-3DFBF79E8AED}"/>
              </a:ext>
            </a:extLst>
          </p:cNvPr>
          <p:cNvSpPr>
            <a:spLocks noGrp="1"/>
          </p:cNvSpPr>
          <p:nvPr>
            <p:ph type="sldNum" sz="quarter" idx="12"/>
          </p:nvPr>
        </p:nvSpPr>
        <p:spPr/>
        <p:txBody>
          <a:bodyPr/>
          <a:lstStyle/>
          <a:p>
            <a:fld id="{6BD4A2ED-E8D3-4D51-9DE0-818A08A0F7D8}" type="slidenum">
              <a:rPr lang="zh-CN" altLang="en-US" smtClean="0"/>
              <a:t>17</a:t>
            </a:fld>
            <a:endParaRPr lang="zh-CN" altLang="en-US"/>
          </a:p>
        </p:txBody>
      </p:sp>
    </p:spTree>
    <p:extLst>
      <p:ext uri="{BB962C8B-B14F-4D97-AF65-F5344CB8AC3E}">
        <p14:creationId xmlns:p14="http://schemas.microsoft.com/office/powerpoint/2010/main" val="3284228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99BCE61-6D4A-4896-B285-8A25130AC2CE}"/>
              </a:ext>
            </a:extLst>
          </p:cNvPr>
          <p:cNvSpPr>
            <a:spLocks noGrp="1"/>
          </p:cNvSpPr>
          <p:nvPr>
            <p:ph type="title"/>
          </p:nvPr>
        </p:nvSpPr>
        <p:spPr/>
        <p:txBody>
          <a:bodyPr/>
          <a:lstStyle/>
          <a:p>
            <a:r>
              <a:rPr lang="en-US" altLang="zh-CN" dirty="0"/>
              <a:t>CONTENTs</a:t>
            </a:r>
            <a:endParaRPr lang="zh-CN" altLang="en-US" dirty="0"/>
          </a:p>
        </p:txBody>
      </p:sp>
      <p:sp>
        <p:nvSpPr>
          <p:cNvPr id="3" name="内容占位符 2">
            <a:extLst>
              <a:ext uri="{FF2B5EF4-FFF2-40B4-BE49-F238E27FC236}">
                <a16:creationId xmlns:a16="http://schemas.microsoft.com/office/drawing/2014/main" id="{5AD3ED15-B83D-4B5E-9294-24981DC1917F}"/>
              </a:ext>
            </a:extLst>
          </p:cNvPr>
          <p:cNvSpPr>
            <a:spLocks noGrp="1"/>
          </p:cNvSpPr>
          <p:nvPr>
            <p:ph idx="1"/>
          </p:nvPr>
        </p:nvSpPr>
        <p:spPr>
          <a:xfrm>
            <a:off x="457200" y="1752600"/>
            <a:ext cx="8362950" cy="3710651"/>
          </a:xfrm>
        </p:spPr>
        <p:txBody>
          <a:bodyPr>
            <a:normAutofit lnSpcReduction="10000"/>
          </a:bodyPr>
          <a:lstStyle/>
          <a:p>
            <a:pPr marL="342900" indent="-342900">
              <a:lnSpc>
                <a:spcPct val="150000"/>
              </a:lnSpc>
              <a:buFont typeface="Wingdings" panose="05000000000000000000" pitchFamily="2" charset="2"/>
              <a:buChar char="l"/>
            </a:pPr>
            <a:r>
              <a:rPr lang="en-US" altLang="zh-CN" sz="2800" dirty="0"/>
              <a:t>Introduction</a:t>
            </a:r>
          </a:p>
          <a:p>
            <a:pPr marL="342900" indent="-342900">
              <a:lnSpc>
                <a:spcPct val="150000"/>
              </a:lnSpc>
              <a:buFont typeface="Wingdings" panose="05000000000000000000" pitchFamily="2" charset="2"/>
              <a:buChar char="l"/>
            </a:pPr>
            <a:r>
              <a:rPr lang="en-US" altLang="zh-CN" sz="2800" dirty="0"/>
              <a:t>Basic theory of XPS</a:t>
            </a:r>
          </a:p>
          <a:p>
            <a:pPr marL="342900" indent="-342900">
              <a:lnSpc>
                <a:spcPct val="150000"/>
              </a:lnSpc>
              <a:buFont typeface="Wingdings" panose="05000000000000000000" pitchFamily="2" charset="2"/>
              <a:buChar char="l"/>
            </a:pPr>
            <a:r>
              <a:rPr lang="en-US" altLang="zh-CN" sz="2800" dirty="0"/>
              <a:t>AP-XPS</a:t>
            </a:r>
            <a:r>
              <a:rPr lang="zh-CN" altLang="en-US" sz="2800" dirty="0"/>
              <a:t> </a:t>
            </a:r>
            <a:r>
              <a:rPr lang="en-US" altLang="zh-CN" sz="2800" dirty="0"/>
              <a:t>and its instruments composition</a:t>
            </a:r>
          </a:p>
          <a:p>
            <a:pPr marL="342900" indent="-342900">
              <a:lnSpc>
                <a:spcPct val="150000"/>
              </a:lnSpc>
              <a:buFont typeface="Wingdings" panose="05000000000000000000" pitchFamily="2" charset="2"/>
              <a:buChar char="l"/>
            </a:pPr>
            <a:r>
              <a:rPr lang="en-US" altLang="zh-CN" sz="2800" dirty="0"/>
              <a:t>Applications in surface science</a:t>
            </a:r>
          </a:p>
          <a:p>
            <a:pPr marL="342900" indent="-342900">
              <a:lnSpc>
                <a:spcPct val="150000"/>
              </a:lnSpc>
              <a:buFont typeface="Wingdings" panose="05000000000000000000" pitchFamily="2" charset="2"/>
              <a:buChar char="l"/>
            </a:pPr>
            <a:r>
              <a:rPr lang="en-US" altLang="zh-CN" sz="2800" dirty="0"/>
              <a:t>Summary</a:t>
            </a:r>
          </a:p>
        </p:txBody>
      </p:sp>
      <p:sp>
        <p:nvSpPr>
          <p:cNvPr id="4" name="灯片编号占位符 3">
            <a:extLst>
              <a:ext uri="{FF2B5EF4-FFF2-40B4-BE49-F238E27FC236}">
                <a16:creationId xmlns:a16="http://schemas.microsoft.com/office/drawing/2014/main" id="{462037D5-A5C8-41EC-BD83-3DFBF79E8AED}"/>
              </a:ext>
            </a:extLst>
          </p:cNvPr>
          <p:cNvSpPr>
            <a:spLocks noGrp="1"/>
          </p:cNvSpPr>
          <p:nvPr>
            <p:ph type="sldNum" sz="quarter" idx="12"/>
          </p:nvPr>
        </p:nvSpPr>
        <p:spPr/>
        <p:txBody>
          <a:bodyPr/>
          <a:lstStyle/>
          <a:p>
            <a:fld id="{6BD4A2ED-E8D3-4D51-9DE0-818A08A0F7D8}" type="slidenum">
              <a:rPr lang="zh-CN" altLang="en-US" smtClean="0"/>
              <a:t>2</a:t>
            </a:fld>
            <a:endParaRPr lang="zh-CN" altLang="en-US"/>
          </a:p>
        </p:txBody>
      </p:sp>
    </p:spTree>
    <p:extLst>
      <p:ext uri="{BB962C8B-B14F-4D97-AF65-F5344CB8AC3E}">
        <p14:creationId xmlns:p14="http://schemas.microsoft.com/office/powerpoint/2010/main" val="1440347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510"/>
          <a:stretch/>
        </p:blipFill>
        <p:spPr bwMode="auto">
          <a:xfrm>
            <a:off x="81863" y="4135367"/>
            <a:ext cx="4901198" cy="2130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49541" y1="38593" x2="73526" y2="49049"/>
                        <a14:foregroundMark x1="35125" y1="67681" x2="57536" y2="72243"/>
                        <a14:foregroundMark x1="12713" y1="81369" x2="28834" y2="82890"/>
                        <a14:foregroundMark x1="93578" y1="24144" x2="84535" y2="48669"/>
                        <a14:foregroundMark x1="33814" y1="96008" x2="24246" y2="96388"/>
                        <a14:backgroundMark x1="4849" y1="30228" x2="39581" y2="6274"/>
                        <a14:backgroundMark x1="11402" y1="39734" x2="36173" y2="20342"/>
                        <a14:backgroundMark x1="41940" y1="10837" x2="62779" y2="0"/>
                        <a14:backgroundMark x1="16645" y1="60837" x2="39843" y2="29087"/>
                        <a14:backgroundMark x1="30406" y1="60456" x2="39056" y2="30228"/>
                        <a14:backgroundMark x1="37746" y1="39354" x2="50066" y2="25665"/>
                        <a14:backgroundMark x1="52163" y1="28327" x2="72215" y2="31749"/>
                        <a14:backgroundMark x1="73526" y1="32129" x2="84273" y2="36692"/>
                        <a14:backgroundMark x1="40891" y1="58935" x2="68807" y2="59696"/>
                        <a14:backgroundMark x1="68283" y1="66160" x2="72739" y2="62357"/>
                        <a14:backgroundMark x1="26999" y1="77947" x2="43512" y2="80228"/>
                        <a14:backgroundMark x1="87287" y1="66540" x2="64613" y2="96768"/>
                      </a14:backgroundRemoval>
                    </a14:imgEffect>
                  </a14:imgLayer>
                </a14:imgProps>
              </a:ext>
              <a:ext uri="{28A0092B-C50C-407E-A947-70E740481C1C}">
                <a14:useLocalDpi xmlns:a14="http://schemas.microsoft.com/office/drawing/2010/main" val="0"/>
              </a:ext>
            </a:extLst>
          </a:blip>
          <a:srcRect/>
          <a:stretch>
            <a:fillRect/>
          </a:stretch>
        </p:blipFill>
        <p:spPr bwMode="auto">
          <a:xfrm>
            <a:off x="4324462" y="3561772"/>
            <a:ext cx="4783753" cy="27037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灯片编号占位符 1">
            <a:extLst>
              <a:ext uri="{FF2B5EF4-FFF2-40B4-BE49-F238E27FC236}">
                <a16:creationId xmlns:a16="http://schemas.microsoft.com/office/drawing/2014/main" id="{66301F54-DDE9-4F3B-AC12-756427880FD6}"/>
              </a:ext>
            </a:extLst>
          </p:cNvPr>
          <p:cNvSpPr>
            <a:spLocks noGrp="1"/>
          </p:cNvSpPr>
          <p:nvPr>
            <p:ph type="sldNum" sz="quarter" idx="12"/>
          </p:nvPr>
        </p:nvSpPr>
        <p:spPr/>
        <p:txBody>
          <a:bodyPr/>
          <a:lstStyle/>
          <a:p>
            <a:fld id="{6BD4A2ED-E8D3-4D51-9DE0-818A08A0F7D8}" type="slidenum">
              <a:rPr lang="zh-CN" altLang="en-US" smtClean="0"/>
              <a:t>3</a:t>
            </a:fld>
            <a:endParaRPr lang="zh-CN" altLang="en-US"/>
          </a:p>
        </p:txBody>
      </p:sp>
      <p:sp>
        <p:nvSpPr>
          <p:cNvPr id="12" name="TextBox 32">
            <a:extLst>
              <a:ext uri="{FF2B5EF4-FFF2-40B4-BE49-F238E27FC236}">
                <a16:creationId xmlns:a16="http://schemas.microsoft.com/office/drawing/2014/main" id="{A08C5247-2EDE-403B-A7F9-E37D9AF6CF2B}"/>
              </a:ext>
            </a:extLst>
          </p:cNvPr>
          <p:cNvSpPr txBox="1"/>
          <p:nvPr/>
        </p:nvSpPr>
        <p:spPr>
          <a:xfrm>
            <a:off x="81863" y="111536"/>
            <a:ext cx="1976823" cy="461665"/>
          </a:xfrm>
          <a:prstGeom prst="rect">
            <a:avLst/>
          </a:prstGeom>
          <a:noFill/>
        </p:spPr>
        <p:txBody>
          <a:bodyPr wrap="none" rtlCol="0">
            <a:spAutoFit/>
          </a:bodyPr>
          <a:lstStyle/>
          <a:p>
            <a:r>
              <a:rPr lang="en-US" altLang="zh-CN" sz="2400" b="1" dirty="0"/>
              <a:t>Introduction</a:t>
            </a:r>
            <a:endParaRPr lang="zh-CN" altLang="en-US" sz="2400" b="1" dirty="0"/>
          </a:p>
        </p:txBody>
      </p:sp>
      <p:cxnSp>
        <p:nvCxnSpPr>
          <p:cNvPr id="13" name="直接连接符 12">
            <a:extLst>
              <a:ext uri="{FF2B5EF4-FFF2-40B4-BE49-F238E27FC236}">
                <a16:creationId xmlns:a16="http://schemas.microsoft.com/office/drawing/2014/main" id="{3E809599-F5D6-4A6C-A25B-6E8B07E0A4EB}"/>
              </a:ext>
            </a:extLst>
          </p:cNvPr>
          <p:cNvCxnSpPr>
            <a:cxnSpLocks/>
          </p:cNvCxnSpPr>
          <p:nvPr/>
        </p:nvCxnSpPr>
        <p:spPr>
          <a:xfrm>
            <a:off x="81863" y="573201"/>
            <a:ext cx="328865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矩形 14">
            <a:extLst>
              <a:ext uri="{FF2B5EF4-FFF2-40B4-BE49-F238E27FC236}">
                <a16:creationId xmlns:a16="http://schemas.microsoft.com/office/drawing/2014/main" id="{92B38B4F-8EFD-477F-BE49-1F3814E1F6FE}"/>
              </a:ext>
            </a:extLst>
          </p:cNvPr>
          <p:cNvSpPr/>
          <p:nvPr/>
        </p:nvSpPr>
        <p:spPr>
          <a:xfrm>
            <a:off x="411252" y="802640"/>
            <a:ext cx="6914556" cy="2626360"/>
          </a:xfrm>
          <a:prstGeom prst="rect">
            <a:avLst/>
          </a:prstGeom>
        </p:spPr>
        <p:txBody>
          <a:bodyPr wrap="square">
            <a:spAutoFit/>
          </a:bodyPr>
          <a:lstStyle/>
          <a:p>
            <a:pPr algn="just">
              <a:lnSpc>
                <a:spcPct val="150000"/>
              </a:lnSpc>
            </a:pPr>
            <a:r>
              <a:rPr lang="en-US" altLang="zh-CN" sz="2200" b="1" dirty="0"/>
              <a:t>(N)AP-XPS:</a:t>
            </a:r>
          </a:p>
          <a:p>
            <a:pPr marL="285750" indent="-285750" algn="just">
              <a:lnSpc>
                <a:spcPct val="150000"/>
              </a:lnSpc>
              <a:buFont typeface="Wingdings" panose="05000000000000000000" pitchFamily="2" charset="2"/>
              <a:buChar char="Ø"/>
            </a:pPr>
            <a:r>
              <a:rPr lang="en-US" altLang="zh-CN" dirty="0"/>
              <a:t>Near ambient pressure X-ray photoelectron spectroscopy</a:t>
            </a:r>
          </a:p>
          <a:p>
            <a:pPr marL="285750" indent="-285750" algn="just">
              <a:lnSpc>
                <a:spcPct val="150000"/>
              </a:lnSpc>
              <a:buFont typeface="Wingdings" panose="05000000000000000000" pitchFamily="2" charset="2"/>
              <a:buChar char="Ø"/>
            </a:pPr>
            <a:r>
              <a:rPr lang="en-US" altLang="zh-CN" dirty="0"/>
              <a:t>~1 mbar</a:t>
            </a:r>
            <a:r>
              <a:rPr lang="zh-CN" altLang="en-US" dirty="0"/>
              <a:t>，</a:t>
            </a:r>
            <a:r>
              <a:rPr lang="en-US" altLang="zh-CN" dirty="0"/>
              <a:t>operando / in</a:t>
            </a:r>
            <a:r>
              <a:rPr lang="zh-CN" altLang="en-US" dirty="0"/>
              <a:t> </a:t>
            </a:r>
            <a:r>
              <a:rPr lang="en-US" altLang="zh-CN" dirty="0"/>
              <a:t>situ experiment</a:t>
            </a:r>
          </a:p>
          <a:p>
            <a:pPr marL="285750" indent="-285750" algn="just">
              <a:lnSpc>
                <a:spcPct val="150000"/>
              </a:lnSpc>
              <a:buFont typeface="Wingdings" panose="05000000000000000000" pitchFamily="2" charset="2"/>
              <a:buChar char="Ø"/>
            </a:pPr>
            <a:r>
              <a:rPr lang="en-US" altLang="zh-CN" dirty="0"/>
              <a:t>True states (electronic states) during reactions</a:t>
            </a:r>
          </a:p>
          <a:p>
            <a:pPr marL="285750" indent="-285750" algn="just">
              <a:lnSpc>
                <a:spcPct val="150000"/>
              </a:lnSpc>
              <a:buFont typeface="Wingdings" panose="05000000000000000000" pitchFamily="2" charset="2"/>
              <a:buChar char="Ø"/>
            </a:pPr>
            <a:r>
              <a:rPr lang="en-US" altLang="zh-CN" dirty="0"/>
              <a:t>Detecting adsorbates or intermediates</a:t>
            </a:r>
          </a:p>
          <a:p>
            <a:pPr marL="285750" indent="-285750" algn="just">
              <a:lnSpc>
                <a:spcPct val="150000"/>
              </a:lnSpc>
              <a:buFont typeface="Wingdings" panose="05000000000000000000" pitchFamily="2" charset="2"/>
              <a:buChar char="Ø"/>
            </a:pPr>
            <a:r>
              <a:rPr lang="en-US" altLang="zh-CN" dirty="0"/>
              <a:t>Coupled with MS (Mass spectrometry) to observe reactions</a:t>
            </a:r>
          </a:p>
        </p:txBody>
      </p:sp>
      <p:sp>
        <p:nvSpPr>
          <p:cNvPr id="16" name="矩形 15">
            <a:extLst>
              <a:ext uri="{FF2B5EF4-FFF2-40B4-BE49-F238E27FC236}">
                <a16:creationId xmlns:a16="http://schemas.microsoft.com/office/drawing/2014/main" id="{DE629B52-CDC0-4401-9CBF-EB04E203319D}"/>
              </a:ext>
            </a:extLst>
          </p:cNvPr>
          <p:cNvSpPr/>
          <p:nvPr/>
        </p:nvSpPr>
        <p:spPr>
          <a:xfrm>
            <a:off x="574543" y="6203589"/>
            <a:ext cx="3257240" cy="416011"/>
          </a:xfrm>
          <a:prstGeom prst="rect">
            <a:avLst/>
          </a:prstGeom>
        </p:spPr>
        <p:txBody>
          <a:bodyPr wrap="square">
            <a:spAutoFit/>
          </a:bodyPr>
          <a:lstStyle/>
          <a:p>
            <a:pPr algn="just">
              <a:lnSpc>
                <a:spcPct val="150000"/>
              </a:lnSpc>
            </a:pPr>
            <a:r>
              <a:rPr lang="en-US" altLang="zh-CN" sz="1600" b="1" dirty="0"/>
              <a:t>Detect reactants on the surface </a:t>
            </a:r>
          </a:p>
        </p:txBody>
      </p:sp>
      <p:sp>
        <p:nvSpPr>
          <p:cNvPr id="17" name="矩形 16">
            <a:extLst>
              <a:ext uri="{FF2B5EF4-FFF2-40B4-BE49-F238E27FC236}">
                <a16:creationId xmlns:a16="http://schemas.microsoft.com/office/drawing/2014/main" id="{7FDF55EF-7773-4814-B082-C8581BB8831D}"/>
              </a:ext>
            </a:extLst>
          </p:cNvPr>
          <p:cNvSpPr/>
          <p:nvPr/>
        </p:nvSpPr>
        <p:spPr>
          <a:xfrm>
            <a:off x="5058206" y="6281456"/>
            <a:ext cx="3134002" cy="338554"/>
          </a:xfrm>
          <a:prstGeom prst="rect">
            <a:avLst/>
          </a:prstGeom>
        </p:spPr>
        <p:txBody>
          <a:bodyPr wrap="square">
            <a:spAutoFit/>
          </a:bodyPr>
          <a:lstStyle/>
          <a:p>
            <a:pPr algn="just"/>
            <a:r>
              <a:rPr lang="en-US" altLang="zh-CN" sz="1600" b="1" dirty="0"/>
              <a:t>Surface changes with T and P</a:t>
            </a:r>
          </a:p>
        </p:txBody>
      </p:sp>
    </p:spTree>
    <p:extLst>
      <p:ext uri="{BB962C8B-B14F-4D97-AF65-F5344CB8AC3E}">
        <p14:creationId xmlns:p14="http://schemas.microsoft.com/office/powerpoint/2010/main" val="4205033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00C9E34C-3A1D-459E-9AE7-EEC5002BD8B9}"/>
              </a:ext>
            </a:extLst>
          </p:cNvPr>
          <p:cNvPicPr>
            <a:picLocks noChangeAspect="1"/>
          </p:cNvPicPr>
          <p:nvPr/>
        </p:nvPicPr>
        <p:blipFill>
          <a:blip r:embed="rId3"/>
          <a:stretch>
            <a:fillRect/>
          </a:stretch>
        </p:blipFill>
        <p:spPr>
          <a:xfrm>
            <a:off x="5203994" y="2450387"/>
            <a:ext cx="3670793" cy="4020393"/>
          </a:xfrm>
          <a:prstGeom prst="rect">
            <a:avLst/>
          </a:prstGeom>
        </p:spPr>
      </p:pic>
      <p:sp>
        <p:nvSpPr>
          <p:cNvPr id="4" name="文本框 3">
            <a:extLst>
              <a:ext uri="{FF2B5EF4-FFF2-40B4-BE49-F238E27FC236}">
                <a16:creationId xmlns:a16="http://schemas.microsoft.com/office/drawing/2014/main" id="{1863AAB9-F129-6346-9BF8-86119D173CAE}"/>
              </a:ext>
            </a:extLst>
          </p:cNvPr>
          <p:cNvSpPr txBox="1"/>
          <p:nvPr/>
        </p:nvSpPr>
        <p:spPr>
          <a:xfrm>
            <a:off x="269213" y="1083375"/>
            <a:ext cx="5203537" cy="5201424"/>
          </a:xfrm>
          <a:prstGeom prst="rect">
            <a:avLst/>
          </a:prstGeom>
          <a:noFill/>
        </p:spPr>
        <p:txBody>
          <a:bodyPr wrap="square" rtlCol="0">
            <a:spAutoFit/>
          </a:bodyPr>
          <a:lstStyle/>
          <a:p>
            <a:pPr>
              <a:spcAft>
                <a:spcPts val="1200"/>
              </a:spcAft>
            </a:pPr>
            <a:r>
              <a:rPr lang="en-US" altLang="zh-CN" sz="2000" b="1" dirty="0"/>
              <a:t>A brief vision:</a:t>
            </a:r>
            <a:endParaRPr kumimoji="1" lang="en-US" altLang="zh-CN" sz="2000" dirty="0">
              <a:solidFill>
                <a:srgbClr val="000000"/>
              </a:solidFill>
              <a:latin typeface="Arial"/>
              <a:ea typeface="黑体" panose="02010609060101010101" pitchFamily="49" charset="-122"/>
            </a:endParaRPr>
          </a:p>
          <a:p>
            <a:pPr marL="671513" lvl="1" indent="-214313">
              <a:spcAft>
                <a:spcPts val="1200"/>
              </a:spcAft>
              <a:buFont typeface="Wingdings" pitchFamily="2" charset="2"/>
              <a:buChar char="Ø"/>
            </a:pPr>
            <a:r>
              <a:rPr kumimoji="1" lang="en-US" altLang="zh-CN" dirty="0">
                <a:solidFill>
                  <a:srgbClr val="000000"/>
                </a:solidFill>
              </a:rPr>
              <a:t>Photoelectric effect</a:t>
            </a:r>
          </a:p>
          <a:p>
            <a:pPr>
              <a:spcAft>
                <a:spcPts val="1200"/>
              </a:spcAft>
            </a:pPr>
            <a:r>
              <a:rPr kumimoji="1" lang="en-US" altLang="zh-CN" sz="2000" b="1" dirty="0">
                <a:solidFill>
                  <a:srgbClr val="000000"/>
                </a:solidFill>
                <a:latin typeface="Arial"/>
                <a:ea typeface="黑体" panose="02010609060101010101" pitchFamily="49" charset="-122"/>
              </a:rPr>
              <a:t>Main applications:</a:t>
            </a:r>
          </a:p>
          <a:p>
            <a:pPr marL="671513" lvl="1" indent="-214313">
              <a:spcAft>
                <a:spcPts val="1200"/>
              </a:spcAft>
              <a:buFont typeface="Wingdings" pitchFamily="2" charset="2"/>
              <a:buChar char="Ø"/>
            </a:pPr>
            <a:r>
              <a:rPr kumimoji="1" lang="en-US" altLang="zh-CN" dirty="0">
                <a:solidFill>
                  <a:srgbClr val="000000"/>
                </a:solidFill>
              </a:rPr>
              <a:t>Measuring the binding energy (B. E.)</a:t>
            </a:r>
          </a:p>
          <a:p>
            <a:pPr lvl="2">
              <a:spcAft>
                <a:spcPts val="1200"/>
              </a:spcAft>
            </a:pPr>
            <a:r>
              <a:rPr kumimoji="1" lang="en-US" altLang="zh-CN" sz="1600" dirty="0">
                <a:solidFill>
                  <a:schemeClr val="bg2">
                    <a:lumMod val="50000"/>
                  </a:schemeClr>
                </a:solidFill>
                <a:latin typeface="Arial"/>
                <a:ea typeface="黑体" panose="02010609060101010101" pitchFamily="49" charset="-122"/>
              </a:rPr>
              <a:t>B. E. =0 when </a:t>
            </a:r>
            <a:r>
              <a:rPr kumimoji="1" lang="en-US" altLang="zh-CN" sz="1600" dirty="0" err="1">
                <a:solidFill>
                  <a:schemeClr val="bg2">
                    <a:lumMod val="50000"/>
                  </a:schemeClr>
                </a:solidFill>
                <a:latin typeface="Arial"/>
                <a:ea typeface="黑体" panose="02010609060101010101" pitchFamily="49" charset="-122"/>
              </a:rPr>
              <a:t>E</a:t>
            </a:r>
            <a:r>
              <a:rPr kumimoji="1" lang="en-US" altLang="zh-CN" sz="1600" baseline="-25000" dirty="0" err="1">
                <a:solidFill>
                  <a:schemeClr val="bg2">
                    <a:lumMod val="50000"/>
                  </a:schemeClr>
                </a:solidFill>
                <a:latin typeface="Arial"/>
                <a:ea typeface="黑体" panose="02010609060101010101" pitchFamily="49" charset="-122"/>
              </a:rPr>
              <a:t>core</a:t>
            </a:r>
            <a:r>
              <a:rPr kumimoji="1" lang="en-US" altLang="zh-CN" sz="1600" dirty="0">
                <a:solidFill>
                  <a:schemeClr val="bg2">
                    <a:lumMod val="50000"/>
                  </a:schemeClr>
                </a:solidFill>
                <a:latin typeface="Arial"/>
                <a:ea typeface="黑体" panose="02010609060101010101" pitchFamily="49" charset="-122"/>
              </a:rPr>
              <a:t> = E</a:t>
            </a:r>
            <a:r>
              <a:rPr kumimoji="1" lang="en-US" altLang="zh-CN" sz="1600" baseline="-25000" dirty="0">
                <a:solidFill>
                  <a:schemeClr val="bg2">
                    <a:lumMod val="50000"/>
                  </a:schemeClr>
                </a:solidFill>
                <a:latin typeface="Arial"/>
                <a:ea typeface="黑体" panose="02010609060101010101" pitchFamily="49" charset="-122"/>
              </a:rPr>
              <a:t>F</a:t>
            </a:r>
            <a:endParaRPr kumimoji="1" lang="en-US" altLang="zh-CN" sz="1600" dirty="0">
              <a:solidFill>
                <a:schemeClr val="bg2">
                  <a:lumMod val="50000"/>
                </a:schemeClr>
              </a:solidFill>
              <a:latin typeface="Arial"/>
              <a:ea typeface="黑体" panose="02010609060101010101" pitchFamily="49" charset="-122"/>
            </a:endParaRPr>
          </a:p>
          <a:p>
            <a:pPr marL="671513" lvl="1" indent="-214313">
              <a:spcAft>
                <a:spcPts val="1200"/>
              </a:spcAft>
              <a:buFont typeface="Wingdings" pitchFamily="2" charset="2"/>
              <a:buChar char="Ø"/>
            </a:pPr>
            <a:r>
              <a:rPr kumimoji="1" lang="en-US" altLang="zh-CN" dirty="0">
                <a:solidFill>
                  <a:srgbClr val="000000"/>
                </a:solidFill>
                <a:latin typeface="Arial"/>
                <a:ea typeface="黑体" panose="02010609060101010101" pitchFamily="49" charset="-122"/>
              </a:rPr>
              <a:t>Monitoring the changes of chemical state of surface atoms</a:t>
            </a:r>
          </a:p>
          <a:p>
            <a:pPr lvl="2">
              <a:spcAft>
                <a:spcPts val="1200"/>
              </a:spcAft>
            </a:pPr>
            <a:r>
              <a:rPr kumimoji="1" lang="en-US" altLang="zh-CN" sz="1600" dirty="0">
                <a:solidFill>
                  <a:schemeClr val="bg2">
                    <a:lumMod val="50000"/>
                  </a:schemeClr>
                </a:solidFill>
                <a:latin typeface="Arial"/>
                <a:ea typeface="黑体" panose="02010609060101010101" pitchFamily="49" charset="-122"/>
              </a:rPr>
              <a:t>B. E. changes when electronic density changes (energy level / valence changes)</a:t>
            </a:r>
          </a:p>
          <a:p>
            <a:pPr marL="0" lvl="2">
              <a:spcAft>
                <a:spcPts val="1200"/>
              </a:spcAft>
            </a:pPr>
            <a:r>
              <a:rPr kumimoji="1" lang="en-US" altLang="zh-CN" sz="2000" b="1" dirty="0">
                <a:solidFill>
                  <a:srgbClr val="000000"/>
                </a:solidFill>
                <a:latin typeface="Arial"/>
                <a:ea typeface="黑体" panose="02010609060101010101" pitchFamily="49" charset="-122"/>
              </a:rPr>
              <a:t>Why surface?</a:t>
            </a:r>
          </a:p>
          <a:p>
            <a:pPr marL="800100" lvl="3" indent="-342900">
              <a:spcAft>
                <a:spcPts val="1200"/>
              </a:spcAft>
              <a:buFont typeface="Wingdings" panose="05000000000000000000" pitchFamily="2" charset="2"/>
              <a:buChar char="Ø"/>
            </a:pPr>
            <a:r>
              <a:rPr kumimoji="1" lang="en-US" altLang="zh-CN" dirty="0">
                <a:solidFill>
                  <a:srgbClr val="000000"/>
                </a:solidFill>
              </a:rPr>
              <a:t>The mean free path of electrons</a:t>
            </a:r>
          </a:p>
          <a:p>
            <a:pPr marL="914400" lvl="4">
              <a:spcAft>
                <a:spcPts val="1200"/>
              </a:spcAft>
            </a:pPr>
            <a:r>
              <a:rPr kumimoji="1" lang="zh-CN" altLang="en-US" sz="1600" dirty="0">
                <a:solidFill>
                  <a:schemeClr val="bg2">
                    <a:lumMod val="50000"/>
                  </a:schemeClr>
                </a:solidFill>
                <a:latin typeface="Times New Roman" panose="02020603050405020304" pitchFamily="18" charset="0"/>
                <a:sym typeface="Symbol" panose="05050102010706020507" pitchFamily="18" charset="2"/>
              </a:rPr>
              <a:t> </a:t>
            </a:r>
            <a:r>
              <a:rPr kumimoji="1" lang="en-US" altLang="zh-CN" sz="1600" dirty="0">
                <a:solidFill>
                  <a:schemeClr val="bg2">
                    <a:lumMod val="50000"/>
                  </a:schemeClr>
                </a:solidFill>
                <a:latin typeface="Times New Roman" panose="02020603050405020304" pitchFamily="18" charset="0"/>
                <a:sym typeface="Symbol" panose="05050102010706020507" pitchFamily="18" charset="2"/>
              </a:rPr>
              <a:t>&lt; 10 nm, depend on K. E. &amp; materials</a:t>
            </a:r>
            <a:endParaRPr kumimoji="1" lang="zh-CN" altLang="en-US" sz="1600" dirty="0">
              <a:solidFill>
                <a:schemeClr val="bg2">
                  <a:lumMod val="50000"/>
                </a:schemeClr>
              </a:solidFill>
            </a:endParaRPr>
          </a:p>
          <a:p>
            <a:pPr marL="800100" lvl="3" indent="-342900">
              <a:spcAft>
                <a:spcPts val="1200"/>
              </a:spcAft>
              <a:buFont typeface="Wingdings" panose="05000000000000000000" pitchFamily="2" charset="2"/>
              <a:buChar char="Ø"/>
            </a:pPr>
            <a:endParaRPr kumimoji="1" lang="en-US" altLang="zh-CN" dirty="0">
              <a:solidFill>
                <a:srgbClr val="000000"/>
              </a:solidFill>
              <a:latin typeface="Arial"/>
              <a:ea typeface="黑体" panose="02010609060101010101" pitchFamily="49" charset="-122"/>
            </a:endParaRPr>
          </a:p>
        </p:txBody>
      </p:sp>
      <p:sp>
        <p:nvSpPr>
          <p:cNvPr id="2" name="灯片编号占位符 1">
            <a:extLst>
              <a:ext uri="{FF2B5EF4-FFF2-40B4-BE49-F238E27FC236}">
                <a16:creationId xmlns:a16="http://schemas.microsoft.com/office/drawing/2014/main" id="{CD6D1BAA-9ACD-4F51-ACFF-1771B3A6A83A}"/>
              </a:ext>
            </a:extLst>
          </p:cNvPr>
          <p:cNvSpPr>
            <a:spLocks noGrp="1"/>
          </p:cNvSpPr>
          <p:nvPr>
            <p:ph type="sldNum" sz="quarter" idx="12"/>
          </p:nvPr>
        </p:nvSpPr>
        <p:spPr/>
        <p:txBody>
          <a:bodyPr/>
          <a:lstStyle/>
          <a:p>
            <a:fld id="{6BD4A2ED-E8D3-4D51-9DE0-818A08A0F7D8}" type="slidenum">
              <a:rPr lang="zh-CN" altLang="en-US">
                <a:solidFill>
                  <a:srgbClr val="D1282E"/>
                </a:solidFill>
                <a:latin typeface="Arial"/>
                <a:ea typeface="黑体" panose="02010609060101010101" pitchFamily="49" charset="-122"/>
              </a:rPr>
              <a:pPr/>
              <a:t>4</a:t>
            </a:fld>
            <a:endParaRPr lang="zh-CN" altLang="en-US">
              <a:solidFill>
                <a:srgbClr val="D1282E"/>
              </a:solidFill>
              <a:latin typeface="Arial"/>
              <a:ea typeface="黑体" panose="02010609060101010101" pitchFamily="49" charset="-122"/>
            </a:endParaRPr>
          </a:p>
        </p:txBody>
      </p:sp>
      <p:sp>
        <p:nvSpPr>
          <p:cNvPr id="11" name="TextBox 32">
            <a:extLst>
              <a:ext uri="{FF2B5EF4-FFF2-40B4-BE49-F238E27FC236}">
                <a16:creationId xmlns:a16="http://schemas.microsoft.com/office/drawing/2014/main" id="{E156BD69-D5E2-4CC1-A943-7D29B0528252}"/>
              </a:ext>
            </a:extLst>
          </p:cNvPr>
          <p:cNvSpPr txBox="1"/>
          <p:nvPr/>
        </p:nvSpPr>
        <p:spPr>
          <a:xfrm>
            <a:off x="81863" y="111536"/>
            <a:ext cx="3108543" cy="461665"/>
          </a:xfrm>
          <a:prstGeom prst="rect">
            <a:avLst/>
          </a:prstGeom>
          <a:noFill/>
        </p:spPr>
        <p:txBody>
          <a:bodyPr wrap="none" rtlCol="0">
            <a:spAutoFit/>
          </a:bodyPr>
          <a:lstStyle/>
          <a:p>
            <a:r>
              <a:rPr lang="en-US" altLang="zh-CN" sz="2400" b="1" dirty="0"/>
              <a:t>Basic theory of XPS</a:t>
            </a:r>
            <a:endParaRPr lang="zh-CN" altLang="en-US" sz="2400" b="1" dirty="0"/>
          </a:p>
        </p:txBody>
      </p:sp>
      <p:cxnSp>
        <p:nvCxnSpPr>
          <p:cNvPr id="12" name="直接连接符 11">
            <a:extLst>
              <a:ext uri="{FF2B5EF4-FFF2-40B4-BE49-F238E27FC236}">
                <a16:creationId xmlns:a16="http://schemas.microsoft.com/office/drawing/2014/main" id="{CF4232AF-4CBF-429F-8AAC-F58DBC205DED}"/>
              </a:ext>
            </a:extLst>
          </p:cNvPr>
          <p:cNvCxnSpPr>
            <a:cxnSpLocks/>
          </p:cNvCxnSpPr>
          <p:nvPr/>
        </p:nvCxnSpPr>
        <p:spPr>
          <a:xfrm>
            <a:off x="81863" y="573201"/>
            <a:ext cx="328865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组合 12">
            <a:extLst>
              <a:ext uri="{FF2B5EF4-FFF2-40B4-BE49-F238E27FC236}">
                <a16:creationId xmlns:a16="http://schemas.microsoft.com/office/drawing/2014/main" id="{FDC93F00-50D7-4868-B113-42ED70F31B7A}"/>
              </a:ext>
            </a:extLst>
          </p:cNvPr>
          <p:cNvGrpSpPr>
            <a:grpSpLocks noChangeAspect="1"/>
          </p:cNvGrpSpPr>
          <p:nvPr/>
        </p:nvGrpSpPr>
        <p:grpSpPr>
          <a:xfrm>
            <a:off x="5646326" y="661098"/>
            <a:ext cx="3085584" cy="1736319"/>
            <a:chOff x="168676" y="676456"/>
            <a:chExt cx="3201846" cy="1801742"/>
          </a:xfrm>
        </p:grpSpPr>
        <p:pic>
          <p:nvPicPr>
            <p:cNvPr id="14" name="图片 13">
              <a:extLst>
                <a:ext uri="{FF2B5EF4-FFF2-40B4-BE49-F238E27FC236}">
                  <a16:creationId xmlns:a16="http://schemas.microsoft.com/office/drawing/2014/main" id="{AF9DC596-810E-421A-A9F4-7DFA7CFDFE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676" y="676456"/>
              <a:ext cx="3201846" cy="1801742"/>
            </a:xfrm>
            <a:prstGeom prst="rect">
              <a:avLst/>
            </a:prstGeom>
          </p:spPr>
        </p:pic>
        <p:sp>
          <p:nvSpPr>
            <p:cNvPr id="15" name="矩形 14">
              <a:extLst>
                <a:ext uri="{FF2B5EF4-FFF2-40B4-BE49-F238E27FC236}">
                  <a16:creationId xmlns:a16="http://schemas.microsoft.com/office/drawing/2014/main" id="{07AAEFA9-6D96-4706-B6D6-BE86A9F1F0B7}"/>
                </a:ext>
              </a:extLst>
            </p:cNvPr>
            <p:cNvSpPr/>
            <p:nvPr/>
          </p:nvSpPr>
          <p:spPr>
            <a:xfrm>
              <a:off x="2084757" y="2008552"/>
              <a:ext cx="1105649" cy="2552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028969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81863" y="111536"/>
            <a:ext cx="3108543" cy="461665"/>
          </a:xfrm>
          <a:prstGeom prst="rect">
            <a:avLst/>
          </a:prstGeom>
          <a:noFill/>
        </p:spPr>
        <p:txBody>
          <a:bodyPr wrap="none" rtlCol="0">
            <a:spAutoFit/>
          </a:bodyPr>
          <a:lstStyle/>
          <a:p>
            <a:r>
              <a:rPr lang="en-US" altLang="zh-CN" sz="2400" b="1" dirty="0"/>
              <a:t>Basic theory of XPS</a:t>
            </a:r>
            <a:endParaRPr lang="zh-CN" altLang="en-US" sz="2400" b="1" dirty="0"/>
          </a:p>
        </p:txBody>
      </p:sp>
      <p:sp>
        <p:nvSpPr>
          <p:cNvPr id="2" name="灯片编号占位符 1">
            <a:extLst>
              <a:ext uri="{FF2B5EF4-FFF2-40B4-BE49-F238E27FC236}">
                <a16:creationId xmlns:a16="http://schemas.microsoft.com/office/drawing/2014/main" id="{3B31741F-4EBB-4111-B45A-A645D4C012B8}"/>
              </a:ext>
            </a:extLst>
          </p:cNvPr>
          <p:cNvSpPr>
            <a:spLocks noGrp="1"/>
          </p:cNvSpPr>
          <p:nvPr>
            <p:ph type="sldNum" sz="quarter" idx="12"/>
          </p:nvPr>
        </p:nvSpPr>
        <p:spPr/>
        <p:txBody>
          <a:bodyPr/>
          <a:lstStyle/>
          <a:p>
            <a:fld id="{6BD4A2ED-E8D3-4D51-9DE0-818A08A0F7D8}" type="slidenum">
              <a:rPr lang="zh-CN" altLang="en-US" smtClean="0"/>
              <a:t>5</a:t>
            </a:fld>
            <a:endParaRPr lang="zh-CN" altLang="en-US"/>
          </a:p>
        </p:txBody>
      </p:sp>
      <p:cxnSp>
        <p:nvCxnSpPr>
          <p:cNvPr id="5" name="直接连接符 4">
            <a:extLst>
              <a:ext uri="{FF2B5EF4-FFF2-40B4-BE49-F238E27FC236}">
                <a16:creationId xmlns:a16="http://schemas.microsoft.com/office/drawing/2014/main" id="{D85570A7-051E-470C-8F3A-FF02676BED27}"/>
              </a:ext>
            </a:extLst>
          </p:cNvPr>
          <p:cNvCxnSpPr>
            <a:cxnSpLocks/>
          </p:cNvCxnSpPr>
          <p:nvPr/>
        </p:nvCxnSpPr>
        <p:spPr>
          <a:xfrm>
            <a:off x="81863" y="573201"/>
            <a:ext cx="328865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组合 9">
            <a:extLst>
              <a:ext uri="{FF2B5EF4-FFF2-40B4-BE49-F238E27FC236}">
                <a16:creationId xmlns:a16="http://schemas.microsoft.com/office/drawing/2014/main" id="{68B08585-FAD6-4233-A563-8939054E5A55}"/>
              </a:ext>
            </a:extLst>
          </p:cNvPr>
          <p:cNvGrpSpPr>
            <a:grpSpLocks noChangeAspect="1"/>
          </p:cNvGrpSpPr>
          <p:nvPr/>
        </p:nvGrpSpPr>
        <p:grpSpPr>
          <a:xfrm>
            <a:off x="863143" y="2126091"/>
            <a:ext cx="7113894" cy="4545873"/>
            <a:chOff x="2104009" y="1895563"/>
            <a:chExt cx="6385012" cy="4080108"/>
          </a:xfrm>
        </p:grpSpPr>
        <p:pic>
          <p:nvPicPr>
            <p:cNvPr id="8" name="图片 7">
              <a:extLst>
                <a:ext uri="{FF2B5EF4-FFF2-40B4-BE49-F238E27FC236}">
                  <a16:creationId xmlns:a16="http://schemas.microsoft.com/office/drawing/2014/main" id="{4139D707-6CBC-4DFF-ABD0-22652B1271C6}"/>
                </a:ext>
              </a:extLst>
            </p:cNvPr>
            <p:cNvPicPr>
              <a:picLocks noChangeAspect="1"/>
            </p:cNvPicPr>
            <p:nvPr/>
          </p:nvPicPr>
          <p:blipFill rotWithShape="1">
            <a:blip r:embed="rId3">
              <a:extLst>
                <a:ext uri="{28A0092B-C50C-407E-A947-70E740481C1C}">
                  <a14:useLocalDpi xmlns:a14="http://schemas.microsoft.com/office/drawing/2010/main" val="0"/>
                </a:ext>
              </a:extLst>
            </a:blip>
            <a:srcRect t="16104"/>
            <a:stretch/>
          </p:blipFill>
          <p:spPr>
            <a:xfrm>
              <a:off x="2104009" y="1895563"/>
              <a:ext cx="6385012" cy="4080108"/>
            </a:xfrm>
            <a:prstGeom prst="rect">
              <a:avLst/>
            </a:prstGeom>
          </p:spPr>
        </p:pic>
        <p:sp>
          <p:nvSpPr>
            <p:cNvPr id="9" name="矩形 8">
              <a:extLst>
                <a:ext uri="{FF2B5EF4-FFF2-40B4-BE49-F238E27FC236}">
                  <a16:creationId xmlns:a16="http://schemas.microsoft.com/office/drawing/2014/main" id="{522E12A2-9DD7-4089-A7B4-F0009F8F95DB}"/>
                </a:ext>
              </a:extLst>
            </p:cNvPr>
            <p:cNvSpPr/>
            <p:nvPr/>
          </p:nvSpPr>
          <p:spPr>
            <a:xfrm>
              <a:off x="5691466" y="1895563"/>
              <a:ext cx="2797555" cy="1853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本框 12">
            <a:extLst>
              <a:ext uri="{FF2B5EF4-FFF2-40B4-BE49-F238E27FC236}">
                <a16:creationId xmlns:a16="http://schemas.microsoft.com/office/drawing/2014/main" id="{0C5D6C9F-5C0F-4351-9898-2BEC84F17566}"/>
              </a:ext>
            </a:extLst>
          </p:cNvPr>
          <p:cNvSpPr txBox="1"/>
          <p:nvPr/>
        </p:nvSpPr>
        <p:spPr>
          <a:xfrm>
            <a:off x="410728" y="821524"/>
            <a:ext cx="8456435" cy="1261884"/>
          </a:xfrm>
          <a:prstGeom prst="rect">
            <a:avLst/>
          </a:prstGeom>
          <a:noFill/>
        </p:spPr>
        <p:txBody>
          <a:bodyPr wrap="square" rtlCol="0">
            <a:spAutoFit/>
          </a:bodyPr>
          <a:lstStyle/>
          <a:p>
            <a:pPr>
              <a:spcAft>
                <a:spcPts val="1200"/>
              </a:spcAft>
            </a:pPr>
            <a:r>
              <a:rPr lang="en-US" altLang="zh-CN" sz="2000" b="1" dirty="0"/>
              <a:t>Work function calibration:</a:t>
            </a:r>
          </a:p>
          <a:p>
            <a:pPr marL="671513" lvl="1" indent="-214313">
              <a:spcAft>
                <a:spcPts val="1200"/>
              </a:spcAft>
              <a:buFont typeface="Wingdings" pitchFamily="2" charset="2"/>
              <a:buChar char="Ø"/>
            </a:pPr>
            <a:r>
              <a:rPr kumimoji="1" lang="en-US" altLang="zh-CN" dirty="0">
                <a:solidFill>
                  <a:srgbClr val="000000"/>
                </a:solidFill>
              </a:rPr>
              <a:t>Independent of work function of samples</a:t>
            </a:r>
          </a:p>
          <a:p>
            <a:pPr marL="671513" lvl="1" indent="-214313">
              <a:spcAft>
                <a:spcPts val="1200"/>
              </a:spcAft>
              <a:buFont typeface="Wingdings" pitchFamily="2" charset="2"/>
              <a:buChar char="Ø"/>
            </a:pPr>
            <a:r>
              <a:rPr kumimoji="1" lang="en-US" altLang="zh-CN" dirty="0">
                <a:solidFill>
                  <a:srgbClr val="000000"/>
                </a:solidFill>
              </a:rPr>
              <a:t>Decided by work function of spectrometer (calibrated by standard Ag / Au)</a:t>
            </a:r>
          </a:p>
        </p:txBody>
      </p:sp>
    </p:spTree>
    <p:extLst>
      <p:ext uri="{BB962C8B-B14F-4D97-AF65-F5344CB8AC3E}">
        <p14:creationId xmlns:p14="http://schemas.microsoft.com/office/powerpoint/2010/main" val="869404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81863" y="111536"/>
            <a:ext cx="3108543" cy="461665"/>
          </a:xfrm>
          <a:prstGeom prst="rect">
            <a:avLst/>
          </a:prstGeom>
          <a:noFill/>
        </p:spPr>
        <p:txBody>
          <a:bodyPr wrap="none" rtlCol="0">
            <a:spAutoFit/>
          </a:bodyPr>
          <a:lstStyle/>
          <a:p>
            <a:r>
              <a:rPr lang="en-US" altLang="zh-CN" sz="2400" b="1" dirty="0"/>
              <a:t>Basic theory of XPS</a:t>
            </a:r>
            <a:endParaRPr lang="zh-CN" altLang="en-US" sz="2400" b="1" dirty="0"/>
          </a:p>
        </p:txBody>
      </p:sp>
      <p:sp>
        <p:nvSpPr>
          <p:cNvPr id="2" name="灯片编号占位符 1">
            <a:extLst>
              <a:ext uri="{FF2B5EF4-FFF2-40B4-BE49-F238E27FC236}">
                <a16:creationId xmlns:a16="http://schemas.microsoft.com/office/drawing/2014/main" id="{3B31741F-4EBB-4111-B45A-A645D4C012B8}"/>
              </a:ext>
            </a:extLst>
          </p:cNvPr>
          <p:cNvSpPr>
            <a:spLocks noGrp="1"/>
          </p:cNvSpPr>
          <p:nvPr>
            <p:ph type="sldNum" sz="quarter" idx="12"/>
          </p:nvPr>
        </p:nvSpPr>
        <p:spPr/>
        <p:txBody>
          <a:bodyPr/>
          <a:lstStyle/>
          <a:p>
            <a:fld id="{6BD4A2ED-E8D3-4D51-9DE0-818A08A0F7D8}" type="slidenum">
              <a:rPr lang="zh-CN" altLang="en-US" smtClean="0"/>
              <a:t>6</a:t>
            </a:fld>
            <a:endParaRPr lang="zh-CN" altLang="en-US"/>
          </a:p>
        </p:txBody>
      </p:sp>
      <p:cxnSp>
        <p:nvCxnSpPr>
          <p:cNvPr id="5" name="直接连接符 4">
            <a:extLst>
              <a:ext uri="{FF2B5EF4-FFF2-40B4-BE49-F238E27FC236}">
                <a16:creationId xmlns:a16="http://schemas.microsoft.com/office/drawing/2014/main" id="{D85570A7-051E-470C-8F3A-FF02676BED27}"/>
              </a:ext>
            </a:extLst>
          </p:cNvPr>
          <p:cNvCxnSpPr>
            <a:cxnSpLocks/>
          </p:cNvCxnSpPr>
          <p:nvPr/>
        </p:nvCxnSpPr>
        <p:spPr>
          <a:xfrm>
            <a:off x="81863" y="573201"/>
            <a:ext cx="328865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图片 3">
            <a:extLst>
              <a:ext uri="{FF2B5EF4-FFF2-40B4-BE49-F238E27FC236}">
                <a16:creationId xmlns:a16="http://schemas.microsoft.com/office/drawing/2014/main" id="{C633C078-DD10-4CEC-9023-B632D57A45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63" y="1013836"/>
            <a:ext cx="4533372" cy="5397759"/>
          </a:xfrm>
          <a:prstGeom prst="rect">
            <a:avLst/>
          </a:prstGeom>
        </p:spPr>
      </p:pic>
      <p:sp>
        <p:nvSpPr>
          <p:cNvPr id="11" name="文本框 10">
            <a:extLst>
              <a:ext uri="{FF2B5EF4-FFF2-40B4-BE49-F238E27FC236}">
                <a16:creationId xmlns:a16="http://schemas.microsoft.com/office/drawing/2014/main" id="{5C8D65AF-B99A-44C3-9DB0-B07E6DB9A8EB}"/>
              </a:ext>
            </a:extLst>
          </p:cNvPr>
          <p:cNvSpPr txBox="1"/>
          <p:nvPr/>
        </p:nvSpPr>
        <p:spPr>
          <a:xfrm>
            <a:off x="4757057" y="1013836"/>
            <a:ext cx="4093011" cy="4955203"/>
          </a:xfrm>
          <a:prstGeom prst="rect">
            <a:avLst/>
          </a:prstGeom>
          <a:noFill/>
        </p:spPr>
        <p:txBody>
          <a:bodyPr wrap="square" rtlCol="0">
            <a:spAutoFit/>
          </a:bodyPr>
          <a:lstStyle/>
          <a:p>
            <a:pPr>
              <a:spcAft>
                <a:spcPts val="1200"/>
              </a:spcAft>
            </a:pPr>
            <a:r>
              <a:rPr lang="en-US" altLang="zh-CN" sz="2000" b="1" dirty="0"/>
              <a:t>Instruments:</a:t>
            </a:r>
            <a:endParaRPr kumimoji="1" lang="en-US" altLang="zh-CN" sz="2000" dirty="0">
              <a:solidFill>
                <a:srgbClr val="000000"/>
              </a:solidFill>
              <a:latin typeface="Arial"/>
              <a:ea typeface="黑体" panose="02010609060101010101" pitchFamily="49" charset="-122"/>
            </a:endParaRPr>
          </a:p>
          <a:p>
            <a:pPr marL="671513" lvl="1" indent="-214313">
              <a:spcAft>
                <a:spcPts val="1200"/>
              </a:spcAft>
              <a:buFont typeface="Wingdings" pitchFamily="2" charset="2"/>
              <a:buChar char="Ø"/>
            </a:pPr>
            <a:r>
              <a:rPr kumimoji="1" lang="en-US" altLang="zh-CN" dirty="0">
                <a:solidFill>
                  <a:srgbClr val="000000"/>
                </a:solidFill>
              </a:rPr>
              <a:t>X-ray source: </a:t>
            </a:r>
          </a:p>
          <a:p>
            <a:pPr lvl="2">
              <a:spcAft>
                <a:spcPts val="1200"/>
              </a:spcAft>
            </a:pPr>
            <a:r>
              <a:rPr kumimoji="1" lang="en-US" altLang="zh-CN" sz="1600" dirty="0">
                <a:solidFill>
                  <a:schemeClr val="bg2">
                    <a:lumMod val="50000"/>
                  </a:schemeClr>
                </a:solidFill>
              </a:rPr>
              <a:t>Al (1486.6eV) or Mg (1253.6eV)</a:t>
            </a:r>
          </a:p>
          <a:p>
            <a:pPr marL="671513" lvl="1" indent="-214313">
              <a:spcAft>
                <a:spcPts val="1200"/>
              </a:spcAft>
              <a:buFont typeface="Wingdings" pitchFamily="2" charset="2"/>
              <a:buChar char="Ø"/>
            </a:pPr>
            <a:r>
              <a:rPr kumimoji="1" lang="en-US" altLang="zh-CN" dirty="0">
                <a:solidFill>
                  <a:srgbClr val="000000"/>
                </a:solidFill>
              </a:rPr>
              <a:t>UHV:</a:t>
            </a:r>
          </a:p>
          <a:p>
            <a:pPr lvl="2">
              <a:spcAft>
                <a:spcPts val="1200"/>
              </a:spcAft>
            </a:pPr>
            <a:r>
              <a:rPr kumimoji="1" lang="en-US" altLang="zh-CN" dirty="0">
                <a:solidFill>
                  <a:schemeClr val="bg2">
                    <a:lumMod val="50000"/>
                  </a:schemeClr>
                </a:solidFill>
              </a:rPr>
              <a:t>No gas, pressure &lt; 10</a:t>
            </a:r>
            <a:r>
              <a:rPr kumimoji="1" lang="en-US" altLang="zh-CN" baseline="30000" dirty="0">
                <a:solidFill>
                  <a:schemeClr val="bg2">
                    <a:lumMod val="50000"/>
                  </a:schemeClr>
                </a:solidFill>
              </a:rPr>
              <a:t>-8</a:t>
            </a:r>
            <a:r>
              <a:rPr kumimoji="1" lang="en-US" altLang="zh-CN" dirty="0">
                <a:solidFill>
                  <a:schemeClr val="bg2">
                    <a:lumMod val="50000"/>
                  </a:schemeClr>
                </a:solidFill>
              </a:rPr>
              <a:t> mbar</a:t>
            </a:r>
          </a:p>
          <a:p>
            <a:pPr lvl="2">
              <a:spcAft>
                <a:spcPts val="1200"/>
              </a:spcAft>
            </a:pPr>
            <a:r>
              <a:rPr kumimoji="1" lang="en-US" altLang="zh-CN" dirty="0">
                <a:solidFill>
                  <a:schemeClr val="bg2">
                    <a:lumMod val="50000"/>
                  </a:schemeClr>
                </a:solidFill>
              </a:rPr>
              <a:t>All components in one UHV system</a:t>
            </a:r>
            <a:endParaRPr kumimoji="1" lang="en-US" altLang="zh-CN" dirty="0">
              <a:solidFill>
                <a:srgbClr val="000000"/>
              </a:solidFill>
            </a:endParaRPr>
          </a:p>
          <a:p>
            <a:pPr marL="0" lvl="1">
              <a:spcAft>
                <a:spcPts val="1200"/>
              </a:spcAft>
            </a:pPr>
            <a:r>
              <a:rPr kumimoji="1" lang="en-US" altLang="zh-CN" b="1" dirty="0">
                <a:solidFill>
                  <a:srgbClr val="000000"/>
                </a:solidFill>
              </a:rPr>
              <a:t>Advantages:</a:t>
            </a:r>
          </a:p>
          <a:p>
            <a:pPr marL="742950" lvl="2" indent="-285750">
              <a:spcAft>
                <a:spcPts val="1200"/>
              </a:spcAft>
              <a:buFont typeface="Wingdings" panose="05000000000000000000" pitchFamily="2" charset="2"/>
              <a:buChar char="Ø"/>
            </a:pPr>
            <a:r>
              <a:rPr kumimoji="1" lang="en-US" altLang="zh-CN" dirty="0">
                <a:solidFill>
                  <a:srgbClr val="000000"/>
                </a:solidFill>
              </a:rPr>
              <a:t>Easy to test</a:t>
            </a:r>
          </a:p>
          <a:p>
            <a:pPr marL="0" lvl="1">
              <a:spcAft>
                <a:spcPts val="1200"/>
              </a:spcAft>
            </a:pPr>
            <a:r>
              <a:rPr kumimoji="1" lang="en-US" altLang="zh-CN" b="1" dirty="0">
                <a:solidFill>
                  <a:srgbClr val="000000"/>
                </a:solidFill>
              </a:rPr>
              <a:t>Disadvantages:</a:t>
            </a:r>
          </a:p>
          <a:p>
            <a:pPr marL="671513" lvl="1" indent="-214313">
              <a:spcAft>
                <a:spcPts val="1200"/>
              </a:spcAft>
              <a:buFont typeface="Wingdings" pitchFamily="2" charset="2"/>
              <a:buChar char="Ø"/>
            </a:pPr>
            <a:r>
              <a:rPr kumimoji="1" lang="en-US" altLang="zh-CN" dirty="0">
                <a:solidFill>
                  <a:srgbClr val="000000"/>
                </a:solidFill>
              </a:rPr>
              <a:t>Unable to introduce gases</a:t>
            </a:r>
          </a:p>
          <a:p>
            <a:pPr marL="671513" lvl="1" indent="-214313">
              <a:spcAft>
                <a:spcPts val="1200"/>
              </a:spcAft>
              <a:buFont typeface="Wingdings" pitchFamily="2" charset="2"/>
              <a:buChar char="Ø"/>
            </a:pPr>
            <a:r>
              <a:rPr kumimoji="1" lang="en-US" altLang="zh-CN" dirty="0">
                <a:solidFill>
                  <a:srgbClr val="000000"/>
                </a:solidFill>
              </a:rPr>
              <a:t>Unable to change </a:t>
            </a:r>
            <a:r>
              <a:rPr kumimoji="1" lang="en-US" altLang="zh-CN" i="1" dirty="0" err="1">
                <a:solidFill>
                  <a:srgbClr val="000000"/>
                </a:solidFill>
              </a:rPr>
              <a:t>hv</a:t>
            </a:r>
            <a:endParaRPr kumimoji="1" lang="en-US" altLang="zh-CN" i="1" dirty="0">
              <a:solidFill>
                <a:srgbClr val="000000"/>
              </a:solidFill>
            </a:endParaRPr>
          </a:p>
        </p:txBody>
      </p:sp>
      <p:sp>
        <p:nvSpPr>
          <p:cNvPr id="3" name="矩形 2">
            <a:extLst>
              <a:ext uri="{FF2B5EF4-FFF2-40B4-BE49-F238E27FC236}">
                <a16:creationId xmlns:a16="http://schemas.microsoft.com/office/drawing/2014/main" id="{D55F58E2-9AAD-47D5-9DBD-B2017BB2C600}"/>
              </a:ext>
            </a:extLst>
          </p:cNvPr>
          <p:cNvSpPr/>
          <p:nvPr/>
        </p:nvSpPr>
        <p:spPr>
          <a:xfrm>
            <a:off x="2115848" y="6464593"/>
            <a:ext cx="5282418" cy="307777"/>
          </a:xfrm>
          <a:prstGeom prst="rect">
            <a:avLst/>
          </a:prstGeom>
        </p:spPr>
        <p:txBody>
          <a:bodyPr wrap="square">
            <a:spAutoFit/>
          </a:bodyPr>
          <a:lstStyle/>
          <a:p>
            <a:pPr algn="ctr"/>
            <a:r>
              <a:rPr lang="en-US" altLang="zh-CN" sz="1400" dirty="0"/>
              <a:t>X. Bao, </a:t>
            </a:r>
            <a:r>
              <a:rPr lang="en-US" altLang="zh-CN" sz="1400" i="1" dirty="0"/>
              <a:t>Chem. Rev</a:t>
            </a:r>
            <a:r>
              <a:rPr lang="en-US" altLang="zh-CN" sz="1400" dirty="0"/>
              <a:t>., </a:t>
            </a:r>
            <a:r>
              <a:rPr lang="en-US" altLang="zh-CN" sz="1400" b="1" dirty="0"/>
              <a:t>2019</a:t>
            </a:r>
            <a:r>
              <a:rPr lang="en-US" altLang="zh-CN" sz="1400" dirty="0"/>
              <a:t>, 119, 12, 6822-6905</a:t>
            </a:r>
            <a:endParaRPr lang="zh-CN" altLang="en-US" sz="1400" dirty="0"/>
          </a:p>
        </p:txBody>
      </p:sp>
    </p:spTree>
    <p:extLst>
      <p:ext uri="{BB962C8B-B14F-4D97-AF65-F5344CB8AC3E}">
        <p14:creationId xmlns:p14="http://schemas.microsoft.com/office/powerpoint/2010/main" val="3110592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81863" y="111536"/>
            <a:ext cx="6165470" cy="461665"/>
          </a:xfrm>
          <a:prstGeom prst="rect">
            <a:avLst/>
          </a:prstGeom>
          <a:noFill/>
        </p:spPr>
        <p:txBody>
          <a:bodyPr wrap="none" rtlCol="0">
            <a:spAutoFit/>
          </a:bodyPr>
          <a:lstStyle/>
          <a:p>
            <a:r>
              <a:rPr lang="en-US" altLang="zh-CN" sz="2400" b="1" dirty="0"/>
              <a:t>AP-XPS</a:t>
            </a:r>
            <a:r>
              <a:rPr lang="zh-CN" altLang="en-US" sz="2400" b="1" dirty="0"/>
              <a:t> </a:t>
            </a:r>
            <a:r>
              <a:rPr lang="en-US" altLang="zh-CN" sz="2400" b="1" dirty="0"/>
              <a:t>and its instruments composition</a:t>
            </a:r>
            <a:endParaRPr lang="zh-CN" altLang="en-US" sz="2400" b="1" dirty="0"/>
          </a:p>
        </p:txBody>
      </p:sp>
      <p:sp>
        <p:nvSpPr>
          <p:cNvPr id="2" name="灯片编号占位符 1">
            <a:extLst>
              <a:ext uri="{FF2B5EF4-FFF2-40B4-BE49-F238E27FC236}">
                <a16:creationId xmlns:a16="http://schemas.microsoft.com/office/drawing/2014/main" id="{3B31741F-4EBB-4111-B45A-A645D4C012B8}"/>
              </a:ext>
            </a:extLst>
          </p:cNvPr>
          <p:cNvSpPr>
            <a:spLocks noGrp="1"/>
          </p:cNvSpPr>
          <p:nvPr>
            <p:ph type="sldNum" sz="quarter" idx="12"/>
          </p:nvPr>
        </p:nvSpPr>
        <p:spPr/>
        <p:txBody>
          <a:bodyPr/>
          <a:lstStyle/>
          <a:p>
            <a:fld id="{6BD4A2ED-E8D3-4D51-9DE0-818A08A0F7D8}" type="slidenum">
              <a:rPr lang="zh-CN" altLang="en-US" smtClean="0"/>
              <a:t>7</a:t>
            </a:fld>
            <a:endParaRPr lang="zh-CN" altLang="en-US"/>
          </a:p>
        </p:txBody>
      </p:sp>
      <p:cxnSp>
        <p:nvCxnSpPr>
          <p:cNvPr id="5" name="直接连接符 4">
            <a:extLst>
              <a:ext uri="{FF2B5EF4-FFF2-40B4-BE49-F238E27FC236}">
                <a16:creationId xmlns:a16="http://schemas.microsoft.com/office/drawing/2014/main" id="{D85570A7-051E-470C-8F3A-FF02676BED27}"/>
              </a:ext>
            </a:extLst>
          </p:cNvPr>
          <p:cNvCxnSpPr>
            <a:cxnSpLocks/>
          </p:cNvCxnSpPr>
          <p:nvPr/>
        </p:nvCxnSpPr>
        <p:spPr>
          <a:xfrm>
            <a:off x="81863" y="573201"/>
            <a:ext cx="662077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内容占位符 2">
            <a:extLst>
              <a:ext uri="{FF2B5EF4-FFF2-40B4-BE49-F238E27FC236}">
                <a16:creationId xmlns:a16="http://schemas.microsoft.com/office/drawing/2014/main" id="{710C8B3E-D033-4A88-A402-F4C18B16BA5E}"/>
              </a:ext>
            </a:extLst>
          </p:cNvPr>
          <p:cNvSpPr txBox="1">
            <a:spLocks/>
          </p:cNvSpPr>
          <p:nvPr/>
        </p:nvSpPr>
        <p:spPr>
          <a:xfrm>
            <a:off x="126120" y="3132077"/>
            <a:ext cx="8881241" cy="3614388"/>
          </a:xfrm>
          <a:prstGeom prst="rect">
            <a:avLst/>
          </a:prstGeom>
        </p:spPr>
        <p:txBody>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altLang="zh-CN" sz="1800" dirty="0"/>
              <a:t>Experiment conditions:</a:t>
            </a:r>
          </a:p>
          <a:p>
            <a:pPr marL="742950" lvl="1" indent="-285750">
              <a:buClrTx/>
              <a:buFont typeface="Wingdings" panose="05000000000000000000" pitchFamily="2" charset="2"/>
              <a:buChar char="Ø"/>
            </a:pPr>
            <a:r>
              <a:rPr lang="en-US" altLang="zh-CN" sz="1800" dirty="0"/>
              <a:t>Near ambient pressure: ~1mbar</a:t>
            </a:r>
          </a:p>
          <a:p>
            <a:r>
              <a:rPr lang="en-US" altLang="zh-CN" sz="1800" dirty="0"/>
              <a:t>X-ray</a:t>
            </a:r>
            <a:r>
              <a:rPr lang="zh-CN" altLang="en-US" sz="1800" dirty="0"/>
              <a:t>：</a:t>
            </a:r>
            <a:endParaRPr lang="en-US" altLang="zh-CN" sz="1800" b="0" dirty="0"/>
          </a:p>
          <a:p>
            <a:pPr marL="800100" lvl="1" indent="-342900">
              <a:buClrTx/>
              <a:buFont typeface="Wingdings" panose="05000000000000000000" pitchFamily="2" charset="2"/>
              <a:buChar char="Ø"/>
            </a:pPr>
            <a:r>
              <a:rPr lang="en-US" altLang="zh-CN" sz="1800" dirty="0"/>
              <a:t>Synchrotron radiation:</a:t>
            </a:r>
          </a:p>
          <a:p>
            <a:pPr lvl="2" indent="0">
              <a:buNone/>
            </a:pPr>
            <a:r>
              <a:rPr lang="en-US" altLang="zh-CN" sz="1600" dirty="0"/>
              <a:t>Higher light intensity, monochromaticity, energy adjustable (control detecting depth)</a:t>
            </a:r>
          </a:p>
          <a:p>
            <a:pPr marL="800100" lvl="1" indent="-342900">
              <a:buClrTx/>
              <a:buFont typeface="Wingdings" panose="05000000000000000000" pitchFamily="2" charset="2"/>
              <a:buChar char="Ø"/>
            </a:pPr>
            <a:r>
              <a:rPr lang="en-US" altLang="zh-CN" sz="1800" dirty="0"/>
              <a:t>Normal</a:t>
            </a:r>
            <a:r>
              <a:rPr lang="zh-CN" altLang="en-US" sz="1800" dirty="0"/>
              <a:t> </a:t>
            </a:r>
            <a:r>
              <a:rPr lang="en-US" altLang="zh-CN" sz="1800" dirty="0"/>
              <a:t>light source:</a:t>
            </a:r>
          </a:p>
          <a:p>
            <a:pPr lvl="2" indent="0">
              <a:buClrTx/>
              <a:buNone/>
            </a:pPr>
            <a:r>
              <a:rPr lang="en-US" altLang="zh-CN" sz="1600" dirty="0"/>
              <a:t>Al or Mg, requiring higher light intensity</a:t>
            </a:r>
          </a:p>
          <a:p>
            <a:r>
              <a:rPr lang="en-US" altLang="zh-CN" sz="1800" dirty="0"/>
              <a:t>Instruments composition:</a:t>
            </a:r>
          </a:p>
          <a:p>
            <a:pPr marL="742950" lvl="1" indent="-285750">
              <a:buClrTx/>
              <a:buFont typeface="Wingdings" panose="05000000000000000000" pitchFamily="2" charset="2"/>
              <a:buChar char="Ø"/>
            </a:pPr>
            <a:r>
              <a:rPr lang="en-US" altLang="zh-CN" sz="1800" dirty="0"/>
              <a:t>Vacuum system: differential pumping system</a:t>
            </a:r>
          </a:p>
          <a:p>
            <a:pPr marL="742950" lvl="1" indent="-285750">
              <a:buClrTx/>
              <a:buFont typeface="Wingdings" panose="05000000000000000000" pitchFamily="2" charset="2"/>
              <a:buChar char="Ø"/>
            </a:pPr>
            <a:r>
              <a:rPr lang="en-US" altLang="zh-CN" sz="1800" dirty="0"/>
              <a:t>Analyzer and its structure /</a:t>
            </a:r>
            <a:r>
              <a:rPr lang="zh-CN" altLang="en-US" sz="1800" dirty="0"/>
              <a:t> </a:t>
            </a:r>
            <a:r>
              <a:rPr lang="en-US" altLang="zh-CN" sz="1800" dirty="0"/>
              <a:t>position</a:t>
            </a:r>
          </a:p>
        </p:txBody>
      </p:sp>
      <p:pic>
        <p:nvPicPr>
          <p:cNvPr id="8" name="图片 7">
            <a:extLst>
              <a:ext uri="{FF2B5EF4-FFF2-40B4-BE49-F238E27FC236}">
                <a16:creationId xmlns:a16="http://schemas.microsoft.com/office/drawing/2014/main" id="{14EF7A82-3C5F-49D9-B8A4-C5448DA18714}"/>
              </a:ext>
            </a:extLst>
          </p:cNvPr>
          <p:cNvPicPr>
            <a:picLocks noChangeAspect="1"/>
          </p:cNvPicPr>
          <p:nvPr/>
        </p:nvPicPr>
        <p:blipFill>
          <a:blip r:embed="rId3"/>
          <a:stretch>
            <a:fillRect/>
          </a:stretch>
        </p:blipFill>
        <p:spPr>
          <a:xfrm>
            <a:off x="437206" y="828132"/>
            <a:ext cx="3508278" cy="2303944"/>
          </a:xfrm>
          <a:prstGeom prst="rect">
            <a:avLst/>
          </a:prstGeom>
        </p:spPr>
      </p:pic>
      <p:pic>
        <p:nvPicPr>
          <p:cNvPr id="9" name="图片 8">
            <a:extLst>
              <a:ext uri="{FF2B5EF4-FFF2-40B4-BE49-F238E27FC236}">
                <a16:creationId xmlns:a16="http://schemas.microsoft.com/office/drawing/2014/main" id="{3C3A349A-1452-4E8B-BC24-B4EAAC93C5AE}"/>
              </a:ext>
            </a:extLst>
          </p:cNvPr>
          <p:cNvPicPr>
            <a:picLocks noChangeAspect="1"/>
          </p:cNvPicPr>
          <p:nvPr/>
        </p:nvPicPr>
        <p:blipFill>
          <a:blip r:embed="rId4"/>
          <a:stretch>
            <a:fillRect/>
          </a:stretch>
        </p:blipFill>
        <p:spPr>
          <a:xfrm>
            <a:off x="4571999" y="828132"/>
            <a:ext cx="3842942" cy="2797931"/>
          </a:xfrm>
          <a:prstGeom prst="rect">
            <a:avLst/>
          </a:prstGeom>
        </p:spPr>
      </p:pic>
    </p:spTree>
    <p:extLst>
      <p:ext uri="{BB962C8B-B14F-4D97-AF65-F5344CB8AC3E}">
        <p14:creationId xmlns:p14="http://schemas.microsoft.com/office/powerpoint/2010/main" val="2274049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81863" y="111536"/>
            <a:ext cx="8789994" cy="461665"/>
          </a:xfrm>
          <a:prstGeom prst="rect">
            <a:avLst/>
          </a:prstGeom>
          <a:noFill/>
        </p:spPr>
        <p:txBody>
          <a:bodyPr wrap="square" rtlCol="0">
            <a:spAutoFit/>
          </a:bodyPr>
          <a:lstStyle/>
          <a:p>
            <a:r>
              <a:rPr lang="en-US" altLang="zh-CN" sz="2400" b="1" dirty="0"/>
              <a:t>AP-XPS</a:t>
            </a:r>
            <a:r>
              <a:rPr lang="zh-CN" altLang="en-US" sz="2400" b="1" dirty="0"/>
              <a:t> </a:t>
            </a:r>
            <a:r>
              <a:rPr lang="en-US" altLang="zh-CN" sz="2400" b="1" dirty="0"/>
              <a:t>and its instruments composition——SLS in PSI</a:t>
            </a:r>
            <a:endParaRPr lang="zh-CN" altLang="en-US" sz="2400" b="1" dirty="0"/>
          </a:p>
        </p:txBody>
      </p:sp>
      <p:sp>
        <p:nvSpPr>
          <p:cNvPr id="2" name="灯片编号占位符 1">
            <a:extLst>
              <a:ext uri="{FF2B5EF4-FFF2-40B4-BE49-F238E27FC236}">
                <a16:creationId xmlns:a16="http://schemas.microsoft.com/office/drawing/2014/main" id="{3B31741F-4EBB-4111-B45A-A645D4C012B8}"/>
              </a:ext>
            </a:extLst>
          </p:cNvPr>
          <p:cNvSpPr>
            <a:spLocks noGrp="1"/>
          </p:cNvSpPr>
          <p:nvPr>
            <p:ph type="sldNum" sz="quarter" idx="12"/>
          </p:nvPr>
        </p:nvSpPr>
        <p:spPr/>
        <p:txBody>
          <a:bodyPr/>
          <a:lstStyle/>
          <a:p>
            <a:fld id="{6BD4A2ED-E8D3-4D51-9DE0-818A08A0F7D8}" type="slidenum">
              <a:rPr lang="zh-CN" altLang="en-US" smtClean="0"/>
              <a:t>8</a:t>
            </a:fld>
            <a:endParaRPr lang="zh-CN" altLang="en-US"/>
          </a:p>
        </p:txBody>
      </p:sp>
      <p:cxnSp>
        <p:nvCxnSpPr>
          <p:cNvPr id="5" name="直接连接符 4">
            <a:extLst>
              <a:ext uri="{FF2B5EF4-FFF2-40B4-BE49-F238E27FC236}">
                <a16:creationId xmlns:a16="http://schemas.microsoft.com/office/drawing/2014/main" id="{D85570A7-051E-470C-8F3A-FF02676BED27}"/>
              </a:ext>
            </a:extLst>
          </p:cNvPr>
          <p:cNvCxnSpPr>
            <a:cxnSpLocks/>
          </p:cNvCxnSpPr>
          <p:nvPr/>
        </p:nvCxnSpPr>
        <p:spPr>
          <a:xfrm>
            <a:off x="81863" y="573201"/>
            <a:ext cx="820988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图片 6">
            <a:extLst>
              <a:ext uri="{FF2B5EF4-FFF2-40B4-BE49-F238E27FC236}">
                <a16:creationId xmlns:a16="http://schemas.microsoft.com/office/drawing/2014/main" id="{669CC9AF-F237-48A6-8057-8357F539CD58}"/>
              </a:ext>
            </a:extLst>
          </p:cNvPr>
          <p:cNvPicPr>
            <a:picLocks noChangeAspect="1"/>
          </p:cNvPicPr>
          <p:nvPr/>
        </p:nvPicPr>
        <p:blipFill>
          <a:blip r:embed="rId3"/>
          <a:stretch>
            <a:fillRect/>
          </a:stretch>
        </p:blipFill>
        <p:spPr>
          <a:xfrm>
            <a:off x="164113" y="728929"/>
            <a:ext cx="4848795" cy="5881585"/>
          </a:xfrm>
          <a:prstGeom prst="rect">
            <a:avLst/>
          </a:prstGeom>
        </p:spPr>
      </p:pic>
      <p:grpSp>
        <p:nvGrpSpPr>
          <p:cNvPr id="10" name="组合 9">
            <a:extLst>
              <a:ext uri="{FF2B5EF4-FFF2-40B4-BE49-F238E27FC236}">
                <a16:creationId xmlns:a16="http://schemas.microsoft.com/office/drawing/2014/main" id="{686104EF-3A77-4ED6-BAF7-FEB1539E4A0C}"/>
              </a:ext>
            </a:extLst>
          </p:cNvPr>
          <p:cNvGrpSpPr/>
          <p:nvPr/>
        </p:nvGrpSpPr>
        <p:grpSpPr>
          <a:xfrm>
            <a:off x="5296340" y="735668"/>
            <a:ext cx="3575517" cy="2744404"/>
            <a:chOff x="5296340" y="727279"/>
            <a:chExt cx="3575517" cy="2744404"/>
          </a:xfrm>
        </p:grpSpPr>
        <p:pic>
          <p:nvPicPr>
            <p:cNvPr id="1026" name="Picture 2" descr="http://lssf.cas.cn/lssf/kpyd/zsk/gwss/201509/W020150923471964305710.jpg">
              <a:extLst>
                <a:ext uri="{FF2B5EF4-FFF2-40B4-BE49-F238E27FC236}">
                  <a16:creationId xmlns:a16="http://schemas.microsoft.com/office/drawing/2014/main" id="{F23254CB-DEE5-493E-BCB1-EE36B78DFC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6340" y="727279"/>
              <a:ext cx="3575517" cy="2375072"/>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a:extLst>
                <a:ext uri="{FF2B5EF4-FFF2-40B4-BE49-F238E27FC236}">
                  <a16:creationId xmlns:a16="http://schemas.microsoft.com/office/drawing/2014/main" id="{D5734E35-5D0D-439D-B3AA-83C549DAD7D5}"/>
                </a:ext>
              </a:extLst>
            </p:cNvPr>
            <p:cNvSpPr/>
            <p:nvPr/>
          </p:nvSpPr>
          <p:spPr>
            <a:xfrm>
              <a:off x="5927371" y="3102351"/>
              <a:ext cx="2313454" cy="369332"/>
            </a:xfrm>
            <a:prstGeom prst="rect">
              <a:avLst/>
            </a:prstGeom>
          </p:spPr>
          <p:txBody>
            <a:bodyPr wrap="none">
              <a:spAutoFit/>
            </a:bodyPr>
            <a:lstStyle/>
            <a:p>
              <a:r>
                <a:rPr lang="en-US" altLang="zh-CN" b="1" dirty="0"/>
                <a:t>Swiss Light Source</a:t>
              </a:r>
              <a:endParaRPr lang="zh-CN" altLang="en-US" b="1" dirty="0"/>
            </a:p>
          </p:txBody>
        </p:sp>
      </p:grpSp>
      <p:grpSp>
        <p:nvGrpSpPr>
          <p:cNvPr id="28" name="组合 27">
            <a:extLst>
              <a:ext uri="{FF2B5EF4-FFF2-40B4-BE49-F238E27FC236}">
                <a16:creationId xmlns:a16="http://schemas.microsoft.com/office/drawing/2014/main" id="{802549F0-40AC-42AA-8654-0E99D10E907B}"/>
              </a:ext>
            </a:extLst>
          </p:cNvPr>
          <p:cNvGrpSpPr/>
          <p:nvPr/>
        </p:nvGrpSpPr>
        <p:grpSpPr>
          <a:xfrm>
            <a:off x="5100506" y="4177718"/>
            <a:ext cx="3674378" cy="1946233"/>
            <a:chOff x="5100506" y="4177718"/>
            <a:chExt cx="3674378" cy="1946233"/>
          </a:xfrm>
        </p:grpSpPr>
        <p:sp>
          <p:nvSpPr>
            <p:cNvPr id="4" name="矩形: 圆角 3">
              <a:extLst>
                <a:ext uri="{FF2B5EF4-FFF2-40B4-BE49-F238E27FC236}">
                  <a16:creationId xmlns:a16="http://schemas.microsoft.com/office/drawing/2014/main" id="{05156BF2-D02E-4704-9381-961CD8D1559B}"/>
                </a:ext>
              </a:extLst>
            </p:cNvPr>
            <p:cNvSpPr/>
            <p:nvPr/>
          </p:nvSpPr>
          <p:spPr>
            <a:xfrm>
              <a:off x="5100506" y="4177718"/>
              <a:ext cx="3674378" cy="194623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a:extLst>
                <a:ext uri="{FF2B5EF4-FFF2-40B4-BE49-F238E27FC236}">
                  <a16:creationId xmlns:a16="http://schemas.microsoft.com/office/drawing/2014/main" id="{ED814A8D-CA92-4622-926E-E70641E45FB5}"/>
                </a:ext>
              </a:extLst>
            </p:cNvPr>
            <p:cNvSpPr/>
            <p:nvPr/>
          </p:nvSpPr>
          <p:spPr>
            <a:xfrm>
              <a:off x="7748814" y="4479938"/>
              <a:ext cx="855677" cy="4194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t>Sample</a:t>
              </a:r>
              <a:endParaRPr lang="zh-CN" altLang="en-US" sz="1400" dirty="0"/>
            </a:p>
          </p:txBody>
        </p:sp>
        <p:grpSp>
          <p:nvGrpSpPr>
            <p:cNvPr id="23" name="组合 22">
              <a:extLst>
                <a:ext uri="{FF2B5EF4-FFF2-40B4-BE49-F238E27FC236}">
                  <a16:creationId xmlns:a16="http://schemas.microsoft.com/office/drawing/2014/main" id="{816E6B46-0B94-4A76-8178-1716B54EE0BA}"/>
                </a:ext>
              </a:extLst>
            </p:cNvPr>
            <p:cNvGrpSpPr/>
            <p:nvPr/>
          </p:nvGrpSpPr>
          <p:grpSpPr>
            <a:xfrm>
              <a:off x="5221400" y="4429600"/>
              <a:ext cx="1632406" cy="1425544"/>
              <a:chOff x="5181660" y="4580390"/>
              <a:chExt cx="1413059" cy="1274754"/>
            </a:xfrm>
          </p:grpSpPr>
          <p:sp>
            <p:nvSpPr>
              <p:cNvPr id="20" name="椭圆 19">
                <a:extLst>
                  <a:ext uri="{FF2B5EF4-FFF2-40B4-BE49-F238E27FC236}">
                    <a16:creationId xmlns:a16="http://schemas.microsoft.com/office/drawing/2014/main" id="{40664091-792A-447A-BD73-9D6BCC91D71B}"/>
                  </a:ext>
                </a:extLst>
              </p:cNvPr>
              <p:cNvSpPr/>
              <p:nvPr/>
            </p:nvSpPr>
            <p:spPr>
              <a:xfrm>
                <a:off x="5181660" y="4647500"/>
                <a:ext cx="1244307" cy="11325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200" dirty="0"/>
                  <a:t>   </a:t>
                </a:r>
                <a:endParaRPr lang="zh-CN" altLang="en-US" sz="1200" dirty="0"/>
              </a:p>
            </p:txBody>
          </p:sp>
          <p:sp>
            <p:nvSpPr>
              <p:cNvPr id="22" name="矩形 21">
                <a:extLst>
                  <a:ext uri="{FF2B5EF4-FFF2-40B4-BE49-F238E27FC236}">
                    <a16:creationId xmlns:a16="http://schemas.microsoft.com/office/drawing/2014/main" id="{713AA73F-82A3-42EF-885B-AA35F5E72407}"/>
                  </a:ext>
                </a:extLst>
              </p:cNvPr>
              <p:cNvSpPr/>
              <p:nvPr/>
            </p:nvSpPr>
            <p:spPr>
              <a:xfrm>
                <a:off x="5830349" y="4580390"/>
                <a:ext cx="764370" cy="1274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箭头: 五边形 12">
              <a:extLst>
                <a:ext uri="{FF2B5EF4-FFF2-40B4-BE49-F238E27FC236}">
                  <a16:creationId xmlns:a16="http://schemas.microsoft.com/office/drawing/2014/main" id="{14EB4EC6-8F90-4076-8269-56C59E56493E}"/>
                </a:ext>
              </a:extLst>
            </p:cNvPr>
            <p:cNvSpPr/>
            <p:nvPr/>
          </p:nvSpPr>
          <p:spPr>
            <a:xfrm>
              <a:off x="6735127" y="4479937"/>
              <a:ext cx="973124" cy="419449"/>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t>Aperture</a:t>
              </a:r>
              <a:endParaRPr lang="zh-CN" altLang="en-US" sz="1400" dirty="0"/>
            </a:p>
          </p:txBody>
        </p:sp>
        <p:sp>
          <p:nvSpPr>
            <p:cNvPr id="21" name="矩形 20">
              <a:extLst>
                <a:ext uri="{FF2B5EF4-FFF2-40B4-BE49-F238E27FC236}">
                  <a16:creationId xmlns:a16="http://schemas.microsoft.com/office/drawing/2014/main" id="{E725B624-C7F4-47AF-A181-899B26AEB296}"/>
                </a:ext>
              </a:extLst>
            </p:cNvPr>
            <p:cNvSpPr/>
            <p:nvPr/>
          </p:nvSpPr>
          <p:spPr>
            <a:xfrm>
              <a:off x="5161511" y="4941331"/>
              <a:ext cx="881973" cy="307777"/>
            </a:xfrm>
            <a:prstGeom prst="rect">
              <a:avLst/>
            </a:prstGeom>
          </p:spPr>
          <p:txBody>
            <a:bodyPr wrap="none">
              <a:spAutoFit/>
            </a:bodyPr>
            <a:lstStyle/>
            <a:p>
              <a:r>
                <a:rPr lang="en-US" altLang="zh-CN" sz="1400" dirty="0">
                  <a:solidFill>
                    <a:schemeClr val="bg1"/>
                  </a:solidFill>
                </a:rPr>
                <a:t>Analyzer</a:t>
              </a:r>
              <a:endParaRPr lang="zh-CN" altLang="en-US" sz="1600" dirty="0">
                <a:solidFill>
                  <a:schemeClr val="bg1"/>
                </a:solidFill>
              </a:endParaRPr>
            </a:p>
          </p:txBody>
        </p:sp>
        <p:sp>
          <p:nvSpPr>
            <p:cNvPr id="25" name="矩形 24">
              <a:extLst>
                <a:ext uri="{FF2B5EF4-FFF2-40B4-BE49-F238E27FC236}">
                  <a16:creationId xmlns:a16="http://schemas.microsoft.com/office/drawing/2014/main" id="{FB72D5A5-9DA7-421E-8D32-402E90251C78}"/>
                </a:ext>
              </a:extLst>
            </p:cNvPr>
            <p:cNvSpPr/>
            <p:nvPr/>
          </p:nvSpPr>
          <p:spPr>
            <a:xfrm>
              <a:off x="5976728" y="4576501"/>
              <a:ext cx="758399" cy="2380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箭头: 下 25">
              <a:extLst>
                <a:ext uri="{FF2B5EF4-FFF2-40B4-BE49-F238E27FC236}">
                  <a16:creationId xmlns:a16="http://schemas.microsoft.com/office/drawing/2014/main" id="{C12F0960-FB1E-4F25-8563-AF9BFCC868FD}"/>
                </a:ext>
              </a:extLst>
            </p:cNvPr>
            <p:cNvSpPr/>
            <p:nvPr/>
          </p:nvSpPr>
          <p:spPr>
            <a:xfrm>
              <a:off x="6258187" y="4840313"/>
              <a:ext cx="234892" cy="5864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a:extLst>
                <a:ext uri="{FF2B5EF4-FFF2-40B4-BE49-F238E27FC236}">
                  <a16:creationId xmlns:a16="http://schemas.microsoft.com/office/drawing/2014/main" id="{EFCA0424-5748-4433-98F2-D2949F4ADA31}"/>
                </a:ext>
              </a:extLst>
            </p:cNvPr>
            <p:cNvSpPr/>
            <p:nvPr/>
          </p:nvSpPr>
          <p:spPr>
            <a:xfrm>
              <a:off x="6190861" y="5438907"/>
              <a:ext cx="823394" cy="3152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t>Pumps</a:t>
              </a:r>
              <a:endParaRPr lang="zh-CN" altLang="en-US" sz="1600" dirty="0"/>
            </a:p>
          </p:txBody>
        </p:sp>
      </p:grpSp>
    </p:spTree>
    <p:extLst>
      <p:ext uri="{BB962C8B-B14F-4D97-AF65-F5344CB8AC3E}">
        <p14:creationId xmlns:p14="http://schemas.microsoft.com/office/powerpoint/2010/main" val="2649275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409546" y="3444166"/>
            <a:ext cx="5013792" cy="3116980"/>
          </a:xfrm>
          <a:prstGeom prst="rect">
            <a:avLst/>
          </a:prstGeom>
        </p:spPr>
      </p:pic>
      <p:sp>
        <p:nvSpPr>
          <p:cNvPr id="10" name="灯片编号占位符 9">
            <a:extLst>
              <a:ext uri="{FF2B5EF4-FFF2-40B4-BE49-F238E27FC236}">
                <a16:creationId xmlns:a16="http://schemas.microsoft.com/office/drawing/2014/main" id="{22098C80-7E0A-42E3-8DD3-96F0502B7E64}"/>
              </a:ext>
            </a:extLst>
          </p:cNvPr>
          <p:cNvSpPr>
            <a:spLocks noGrp="1"/>
          </p:cNvSpPr>
          <p:nvPr>
            <p:ph type="sldNum" sz="quarter" idx="12"/>
          </p:nvPr>
        </p:nvSpPr>
        <p:spPr/>
        <p:txBody>
          <a:bodyPr/>
          <a:lstStyle/>
          <a:p>
            <a:fld id="{6BD4A2ED-E8D3-4D51-9DE0-818A08A0F7D8}" type="slidenum">
              <a:rPr lang="zh-CN" altLang="en-US" smtClean="0"/>
              <a:t>9</a:t>
            </a:fld>
            <a:endParaRPr lang="zh-CN" altLang="en-US"/>
          </a:p>
        </p:txBody>
      </p:sp>
      <p:cxnSp>
        <p:nvCxnSpPr>
          <p:cNvPr id="11" name="直接连接符 10">
            <a:extLst>
              <a:ext uri="{FF2B5EF4-FFF2-40B4-BE49-F238E27FC236}">
                <a16:creationId xmlns:a16="http://schemas.microsoft.com/office/drawing/2014/main" id="{9EDC4BC6-25F7-4026-996B-31746F224183}"/>
              </a:ext>
            </a:extLst>
          </p:cNvPr>
          <p:cNvCxnSpPr>
            <a:cxnSpLocks/>
          </p:cNvCxnSpPr>
          <p:nvPr/>
        </p:nvCxnSpPr>
        <p:spPr>
          <a:xfrm>
            <a:off x="81863" y="573201"/>
            <a:ext cx="306971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32">
            <a:extLst>
              <a:ext uri="{FF2B5EF4-FFF2-40B4-BE49-F238E27FC236}">
                <a16:creationId xmlns:a16="http://schemas.microsoft.com/office/drawing/2014/main" id="{4BA078F2-88CE-4C9F-9C0D-B3FD9BC46C38}"/>
              </a:ext>
            </a:extLst>
          </p:cNvPr>
          <p:cNvSpPr txBox="1"/>
          <p:nvPr/>
        </p:nvSpPr>
        <p:spPr>
          <a:xfrm>
            <a:off x="81864" y="102659"/>
            <a:ext cx="3069710" cy="461664"/>
          </a:xfrm>
          <a:prstGeom prst="rect">
            <a:avLst/>
          </a:prstGeom>
          <a:noFill/>
        </p:spPr>
        <p:txBody>
          <a:bodyPr wrap="square" rtlCol="0">
            <a:spAutoFit/>
          </a:bodyPr>
          <a:lstStyle/>
          <a:p>
            <a:r>
              <a:rPr lang="en-US" altLang="zh-CN" sz="2400" b="1" dirty="0"/>
              <a:t>Reaction chamber</a:t>
            </a:r>
            <a:endParaRPr lang="zh-CN" altLang="en-US" sz="2400" b="1" dirty="0"/>
          </a:p>
        </p:txBody>
      </p:sp>
      <p:pic>
        <p:nvPicPr>
          <p:cNvPr id="12" name="图片 11">
            <a:extLst>
              <a:ext uri="{FF2B5EF4-FFF2-40B4-BE49-F238E27FC236}">
                <a16:creationId xmlns:a16="http://schemas.microsoft.com/office/drawing/2014/main" id="{361BB30A-3CFC-4F18-8AAC-2695AECA5890}"/>
              </a:ext>
            </a:extLst>
          </p:cNvPr>
          <p:cNvPicPr>
            <a:picLocks noChangeAspect="1"/>
          </p:cNvPicPr>
          <p:nvPr/>
        </p:nvPicPr>
        <p:blipFill>
          <a:blip r:embed="rId4"/>
          <a:stretch>
            <a:fillRect/>
          </a:stretch>
        </p:blipFill>
        <p:spPr>
          <a:xfrm>
            <a:off x="293931" y="707892"/>
            <a:ext cx="4120413" cy="2705943"/>
          </a:xfrm>
          <a:prstGeom prst="rect">
            <a:avLst/>
          </a:prstGeom>
        </p:spPr>
      </p:pic>
      <p:sp>
        <p:nvSpPr>
          <p:cNvPr id="9" name="矩形 8">
            <a:extLst>
              <a:ext uri="{FF2B5EF4-FFF2-40B4-BE49-F238E27FC236}">
                <a16:creationId xmlns:a16="http://schemas.microsoft.com/office/drawing/2014/main" id="{4F5C9168-8DEA-4827-A9AF-5161C0C1CC11}"/>
              </a:ext>
            </a:extLst>
          </p:cNvPr>
          <p:cNvSpPr/>
          <p:nvPr/>
        </p:nvSpPr>
        <p:spPr>
          <a:xfrm>
            <a:off x="5870780" y="4766402"/>
            <a:ext cx="2979288" cy="1200329"/>
          </a:xfrm>
          <a:prstGeom prst="rect">
            <a:avLst/>
          </a:prstGeom>
        </p:spPr>
        <p:txBody>
          <a:bodyPr wrap="square">
            <a:spAutoFit/>
          </a:bodyPr>
          <a:lstStyle/>
          <a:p>
            <a:pPr>
              <a:spcAft>
                <a:spcPts val="600"/>
              </a:spcAft>
            </a:pPr>
            <a:r>
              <a:rPr lang="en-US" altLang="zh-CN" b="1" dirty="0"/>
              <a:t>When photoelectrons entering, the vacuum system guarantees the signal quality.</a:t>
            </a:r>
          </a:p>
        </p:txBody>
      </p:sp>
      <p:sp>
        <p:nvSpPr>
          <p:cNvPr id="15" name="矩形 14">
            <a:extLst>
              <a:ext uri="{FF2B5EF4-FFF2-40B4-BE49-F238E27FC236}">
                <a16:creationId xmlns:a16="http://schemas.microsoft.com/office/drawing/2014/main" id="{82C951B5-FCDB-4000-90FA-C41E760E2904}"/>
              </a:ext>
            </a:extLst>
          </p:cNvPr>
          <p:cNvSpPr/>
          <p:nvPr/>
        </p:nvSpPr>
        <p:spPr>
          <a:xfrm>
            <a:off x="5599189" y="1014911"/>
            <a:ext cx="3135265" cy="3093154"/>
          </a:xfrm>
          <a:prstGeom prst="rect">
            <a:avLst/>
          </a:prstGeom>
        </p:spPr>
        <p:txBody>
          <a:bodyPr wrap="square">
            <a:spAutoFit/>
          </a:bodyPr>
          <a:lstStyle/>
          <a:p>
            <a:pPr marL="285750" indent="-285750">
              <a:spcAft>
                <a:spcPts val="600"/>
              </a:spcAft>
              <a:buFont typeface="Wingdings" panose="05000000000000000000" pitchFamily="2" charset="2"/>
              <a:buChar char="Ø"/>
            </a:pPr>
            <a:r>
              <a:rPr lang="en-US" altLang="zh-CN" b="1" dirty="0"/>
              <a:t>In situ cell: </a:t>
            </a:r>
            <a:r>
              <a:rPr lang="en-US" altLang="zh-CN" dirty="0"/>
              <a:t>gas flow up to down, ~1 mbar</a:t>
            </a:r>
          </a:p>
          <a:p>
            <a:pPr marL="285750" indent="-285750">
              <a:spcAft>
                <a:spcPts val="600"/>
              </a:spcAft>
              <a:buFont typeface="Wingdings" panose="05000000000000000000" pitchFamily="2" charset="2"/>
              <a:buChar char="Ø"/>
            </a:pPr>
            <a:r>
              <a:rPr lang="en-US" altLang="zh-CN" b="1" dirty="0"/>
              <a:t>IR-heated: </a:t>
            </a:r>
            <a:r>
              <a:rPr lang="en-US" altLang="zh-CN" dirty="0"/>
              <a:t>control temperature from 20</a:t>
            </a:r>
            <a:r>
              <a:rPr lang="zh-CN" altLang="en-US" dirty="0"/>
              <a:t> </a:t>
            </a:r>
            <a:r>
              <a:rPr lang="en-US" altLang="zh-CN" dirty="0"/>
              <a:t>to</a:t>
            </a:r>
            <a:r>
              <a:rPr lang="zh-CN" altLang="en-US" dirty="0"/>
              <a:t> </a:t>
            </a:r>
            <a:r>
              <a:rPr lang="en-US" altLang="zh-CN" dirty="0"/>
              <a:t>1000 </a:t>
            </a:r>
            <a:r>
              <a:rPr lang="zh-CN" altLang="en-US" dirty="0"/>
              <a:t>℃</a:t>
            </a:r>
            <a:endParaRPr lang="en-US" altLang="zh-CN" dirty="0"/>
          </a:p>
          <a:p>
            <a:pPr marL="285750" indent="-285750">
              <a:spcAft>
                <a:spcPts val="600"/>
              </a:spcAft>
              <a:buFont typeface="Wingdings" panose="05000000000000000000" pitchFamily="2" charset="2"/>
              <a:buChar char="Ø"/>
            </a:pPr>
            <a:r>
              <a:rPr lang="en-US" altLang="zh-CN" b="1" dirty="0"/>
              <a:t>Si</a:t>
            </a:r>
            <a:r>
              <a:rPr lang="en-US" altLang="zh-CN" b="1" baseline="-25000" dirty="0"/>
              <a:t>3</a:t>
            </a:r>
            <a:r>
              <a:rPr lang="en-US" altLang="zh-CN" b="1" dirty="0"/>
              <a:t>N</a:t>
            </a:r>
            <a:r>
              <a:rPr lang="en-US" altLang="zh-CN" b="1" baseline="-25000" dirty="0"/>
              <a:t>4 </a:t>
            </a:r>
            <a:r>
              <a:rPr lang="en-US" altLang="zh-CN" b="1" dirty="0"/>
              <a:t>window: </a:t>
            </a:r>
            <a:r>
              <a:rPr lang="en-US" altLang="zh-CN" dirty="0"/>
              <a:t>separate X-ray and in situ cell</a:t>
            </a:r>
          </a:p>
          <a:p>
            <a:pPr marL="285750" indent="-285750">
              <a:spcAft>
                <a:spcPts val="600"/>
              </a:spcAft>
              <a:buFont typeface="Wingdings" panose="05000000000000000000" pitchFamily="2" charset="2"/>
              <a:buChar char="Ø"/>
            </a:pPr>
            <a:r>
              <a:rPr lang="en-US" altLang="zh-CN" b="1" dirty="0"/>
              <a:t>Aperture</a:t>
            </a:r>
            <a:r>
              <a:rPr lang="en-US" altLang="zh-CN" dirty="0"/>
              <a:t>: ~1 mm, close to sample, allow photoelectrons to enter</a:t>
            </a:r>
          </a:p>
        </p:txBody>
      </p:sp>
    </p:spTree>
    <p:extLst>
      <p:ext uri="{BB962C8B-B14F-4D97-AF65-F5344CB8AC3E}">
        <p14:creationId xmlns:p14="http://schemas.microsoft.com/office/powerpoint/2010/main" val="4902337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基本">
  <a:themeElements>
    <a:clrScheme name="基本">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基本">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基本">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Essential</Template>
  <TotalTime>7567</TotalTime>
  <Words>1253</Words>
  <Application>Microsoft Office PowerPoint</Application>
  <PresentationFormat>全屏显示(4:3)</PresentationFormat>
  <Paragraphs>176</Paragraphs>
  <Slides>17</Slides>
  <Notes>9</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17</vt:i4>
      </vt:variant>
    </vt:vector>
  </HeadingPairs>
  <TitlesOfParts>
    <vt:vector size="26" baseType="lpstr">
      <vt:lpstr>微软雅黑</vt:lpstr>
      <vt:lpstr>等线</vt:lpstr>
      <vt:lpstr>黑体</vt:lpstr>
      <vt:lpstr>Arial</vt:lpstr>
      <vt:lpstr>Arial Black</vt:lpstr>
      <vt:lpstr>Symbol</vt:lpstr>
      <vt:lpstr>Times New Roman</vt:lpstr>
      <vt:lpstr>Wingdings</vt:lpstr>
      <vt:lpstr>基本</vt:lpstr>
      <vt:lpstr>AP-XPS &amp; application in surface science</vt:lpstr>
      <vt:lpstr>CONTENTs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致谢</vt:lpstr>
    </vt:vector>
  </TitlesOfParts>
  <Company>pku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组会报告</dc:title>
  <dc:creator>adminis</dc:creator>
  <cp:lastModifiedBy>曹若辰</cp:lastModifiedBy>
  <cp:revision>658</cp:revision>
  <dcterms:created xsi:type="dcterms:W3CDTF">2018-01-11T02:48:03Z</dcterms:created>
  <dcterms:modified xsi:type="dcterms:W3CDTF">2020-11-11T12:07:52Z</dcterms:modified>
</cp:coreProperties>
</file>